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5"/>
  </p:notesMasterIdLst>
  <p:sldIdLst>
    <p:sldId id="1354" r:id="rId3"/>
    <p:sldId id="1357" r:id="rId4"/>
    <p:sldId id="1358" r:id="rId5"/>
    <p:sldId id="1359" r:id="rId6"/>
    <p:sldId id="1360" r:id="rId7"/>
    <p:sldId id="1402" r:id="rId8"/>
    <p:sldId id="1401" r:id="rId9"/>
    <p:sldId id="1404" r:id="rId10"/>
    <p:sldId id="1405" r:id="rId11"/>
    <p:sldId id="1406" r:id="rId12"/>
    <p:sldId id="1403" r:id="rId13"/>
    <p:sldId id="1408" r:id="rId14"/>
    <p:sldId id="1409" r:id="rId15"/>
    <p:sldId id="1410" r:id="rId16"/>
    <p:sldId id="1411" r:id="rId17"/>
    <p:sldId id="1412" r:id="rId18"/>
    <p:sldId id="1413" r:id="rId19"/>
    <p:sldId id="1414" r:id="rId20"/>
    <p:sldId id="1415" r:id="rId21"/>
    <p:sldId id="1416" r:id="rId22"/>
    <p:sldId id="1417" r:id="rId23"/>
    <p:sldId id="1419" r:id="rId24"/>
    <p:sldId id="1407" r:id="rId25"/>
    <p:sldId id="1420" r:id="rId26"/>
    <p:sldId id="1421" r:id="rId27"/>
    <p:sldId id="1423" r:id="rId28"/>
    <p:sldId id="1418" r:id="rId29"/>
    <p:sldId id="1424" r:id="rId30"/>
    <p:sldId id="1422" r:id="rId31"/>
    <p:sldId id="1427" r:id="rId32"/>
    <p:sldId id="1425" r:id="rId33"/>
    <p:sldId id="1428" r:id="rId34"/>
    <p:sldId id="1429" r:id="rId35"/>
    <p:sldId id="1430" r:id="rId36"/>
    <p:sldId id="1431" r:id="rId37"/>
    <p:sldId id="1432" r:id="rId38"/>
    <p:sldId id="1433" r:id="rId39"/>
    <p:sldId id="1434" r:id="rId40"/>
    <p:sldId id="1435" r:id="rId41"/>
    <p:sldId id="1436" r:id="rId42"/>
    <p:sldId id="1437" r:id="rId43"/>
    <p:sldId id="1438" r:id="rId44"/>
    <p:sldId id="1439" r:id="rId45"/>
    <p:sldId id="1440" r:id="rId46"/>
    <p:sldId id="1441" r:id="rId47"/>
    <p:sldId id="1442" r:id="rId48"/>
    <p:sldId id="1443" r:id="rId49"/>
    <p:sldId id="1444" r:id="rId50"/>
    <p:sldId id="1445" r:id="rId51"/>
    <p:sldId id="1446" r:id="rId52"/>
    <p:sldId id="1447" r:id="rId53"/>
    <p:sldId id="1448" r:id="rId54"/>
    <p:sldId id="1449" r:id="rId55"/>
    <p:sldId id="1450" r:id="rId56"/>
    <p:sldId id="1451" r:id="rId57"/>
    <p:sldId id="1452" r:id="rId58"/>
    <p:sldId id="1453" r:id="rId59"/>
    <p:sldId id="1454" r:id="rId60"/>
    <p:sldId id="1455" r:id="rId61"/>
    <p:sldId id="1456" r:id="rId62"/>
    <p:sldId id="1489" r:id="rId63"/>
    <p:sldId id="1491" r:id="rId64"/>
    <p:sldId id="1492" r:id="rId65"/>
    <p:sldId id="1493" r:id="rId66"/>
    <p:sldId id="1494" r:id="rId67"/>
    <p:sldId id="1495" r:id="rId68"/>
    <p:sldId id="1490" r:id="rId69"/>
    <p:sldId id="1497" r:id="rId70"/>
    <p:sldId id="1498" r:id="rId71"/>
    <p:sldId id="1499" r:id="rId72"/>
    <p:sldId id="1500" r:id="rId73"/>
    <p:sldId id="1501" r:id="rId74"/>
    <p:sldId id="1502" r:id="rId75"/>
    <p:sldId id="1503" r:id="rId76"/>
    <p:sldId id="1504" r:id="rId77"/>
    <p:sldId id="1505" r:id="rId78"/>
    <p:sldId id="1506" r:id="rId79"/>
    <p:sldId id="1507" r:id="rId80"/>
    <p:sldId id="1508" r:id="rId81"/>
    <p:sldId id="1496" r:id="rId82"/>
    <p:sldId id="1510" r:id="rId83"/>
    <p:sldId id="1509" r:id="rId84"/>
    <p:sldId id="1512" r:id="rId85"/>
    <p:sldId id="1513" r:id="rId86"/>
    <p:sldId id="1514" r:id="rId87"/>
    <p:sldId id="1515" r:id="rId88"/>
    <p:sldId id="1516" r:id="rId89"/>
    <p:sldId id="1517" r:id="rId90"/>
    <p:sldId id="1518" r:id="rId91"/>
    <p:sldId id="1519" r:id="rId92"/>
    <p:sldId id="1520" r:id="rId93"/>
    <p:sldId id="1521" r:id="rId94"/>
    <p:sldId id="1522" r:id="rId95"/>
    <p:sldId id="1523" r:id="rId96"/>
    <p:sldId id="1524" r:id="rId97"/>
    <p:sldId id="1525" r:id="rId98"/>
    <p:sldId id="1526" r:id="rId99"/>
    <p:sldId id="1527" r:id="rId100"/>
    <p:sldId id="1528" r:id="rId101"/>
    <p:sldId id="1529" r:id="rId102"/>
    <p:sldId id="1530" r:id="rId103"/>
    <p:sldId id="1531" r:id="rId104"/>
    <p:sldId id="1532" r:id="rId105"/>
    <p:sldId id="1533" r:id="rId106"/>
    <p:sldId id="1534" r:id="rId107"/>
    <p:sldId id="1535" r:id="rId108"/>
    <p:sldId id="1536" r:id="rId109"/>
    <p:sldId id="1511" r:id="rId110"/>
    <p:sldId id="1538" r:id="rId111"/>
    <p:sldId id="1049" r:id="rId112"/>
    <p:sldId id="1539" r:id="rId113"/>
    <p:sldId id="110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72724-25BF-4005-9820-34F3DE85AB7C}"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1A19B-B828-46CC-94D7-66F67A8F9C93}" type="slidenum">
              <a:rPr lang="en-US" smtClean="0"/>
              <a:t>‹#›</a:t>
            </a:fld>
            <a:endParaRPr lang="en-US"/>
          </a:p>
        </p:txBody>
      </p:sp>
    </p:spTree>
    <p:extLst>
      <p:ext uri="{BB962C8B-B14F-4D97-AF65-F5344CB8AC3E}">
        <p14:creationId xmlns:p14="http://schemas.microsoft.com/office/powerpoint/2010/main" val="21872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ubscription.packtpub.com/book/data/9781800563452/6"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dc.noaa.gov/cdo-web/webservices/v2"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subscription.packtpub.com/book/data/9781800563452/10" TargetMode="External"/><Relationship Id="rId4" Type="http://schemas.openxmlformats.org/officeDocument/2006/relationships/hyperlink" Target="https://www1.ncdc.noaa.gov/pub/data/cdo/documentation/GHCND_documentation.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pandas.pydata.org/pandas-docs/stable/reference/series.html#datetimelike-properti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ubscription.packtpub.com/book/data/9781800563452/6"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6D737D"/>
                </a:solidFill>
                <a:effectLst/>
                <a:latin typeface="walsheim"/>
              </a:rPr>
              <a:t>In the previous lesson, we learned about the main pandas data structures, how to create DataFrame objects with our collected data, and various ways to inspect, summarize, filter, select, and work with DataFrame objects. Now that we are well versed in the initial data collection and inspection stage, we can begin our foray into the world of data wrangling.</a:t>
            </a:r>
          </a:p>
          <a:p>
            <a:pPr algn="l"/>
            <a:r>
              <a:rPr lang="en-US" b="0" i="0" dirty="0">
                <a:solidFill>
                  <a:srgbClr val="6D737D"/>
                </a:solidFill>
                <a:effectLst/>
                <a:latin typeface="walsheim"/>
              </a:rPr>
              <a:t>As mentioned in </a:t>
            </a:r>
            <a:r>
              <a:rPr lang="en-US" b="0" i="1" dirty="0">
                <a:solidFill>
                  <a:srgbClr val="6D737D"/>
                </a:solidFill>
                <a:effectLst/>
                <a:latin typeface="walsheim"/>
              </a:rPr>
              <a:t>Introduction to Data Analysis</a:t>
            </a:r>
            <a:r>
              <a:rPr lang="en-US" b="0" i="0" dirty="0">
                <a:solidFill>
                  <a:srgbClr val="6D737D"/>
                </a:solidFill>
                <a:effectLst/>
                <a:latin typeface="walsheim"/>
              </a:rPr>
              <a:t>, preparing data for analysis is often the largest portion of the job time-wise for those working with data, and often the least enjoyable. On the bright side, pandas is well equipped to help with these tasks, and, by mastering the skills presented in this course, we will be able to get to the more interesting parts sooner.</a:t>
            </a:r>
          </a:p>
          <a:p>
            <a:pPr algn="l"/>
            <a:r>
              <a:rPr lang="en-US" b="0" i="0" dirty="0">
                <a:solidFill>
                  <a:srgbClr val="6D737D"/>
                </a:solidFill>
                <a:effectLst/>
                <a:latin typeface="walsheim"/>
              </a:rPr>
              <a:t>It should be noted that data wrangling isn't something we do merely once in our analysis; it is highly likely that we will do some data wrangling and move on to another analysis task, such as data visualization, only to find that we need to do additional data wrangling. The more familiar we are with the data, the better we will be able to prepare the data for our analysis. It's crucial to form an intuition of what types our data should be, what format we need our data to be in for the visualization that would best convey what we are looking to show, and the data points we should collect for our analysis. This comes with experience, so we must practice the skills that will be covered in this lesson on our own data every chance we get.</a:t>
            </a:r>
          </a:p>
          <a:p>
            <a:pPr algn="l"/>
            <a:r>
              <a:rPr lang="en-US" b="0" i="0" dirty="0">
                <a:solidFill>
                  <a:srgbClr val="6D737D"/>
                </a:solidFill>
                <a:effectLst/>
                <a:latin typeface="walsheim"/>
              </a:rPr>
              <a:t>Since this is a very large topic, our coverage of data wrangling will be split between this lesson and </a:t>
            </a:r>
            <a:r>
              <a:rPr lang="en-US" b="0" i="1" dirty="0">
                <a:solidFill>
                  <a:srgbClr val="6D737D"/>
                </a:solidFill>
                <a:effectLst/>
                <a:latin typeface="walsheim"/>
              </a:rPr>
              <a:t>Aggregating Pandas DataFrames</a:t>
            </a:r>
            <a:r>
              <a:rPr lang="en-US" b="0" i="0" dirty="0">
                <a:solidFill>
                  <a:srgbClr val="6D737D"/>
                </a:solidFill>
                <a:effectLst/>
                <a:latin typeface="walsheim"/>
              </a:rPr>
              <a:t>. In this lesson, we will get an overview of data wrangling before exploring the </a:t>
            </a:r>
            <a:r>
              <a:rPr lang="en-US" b="1" i="0" dirty="0">
                <a:solidFill>
                  <a:srgbClr val="6D737D"/>
                </a:solidFill>
                <a:effectLst/>
                <a:latin typeface="walsheim"/>
              </a:rPr>
              <a:t>National Centers for Environmental Information</a:t>
            </a:r>
            <a:r>
              <a:rPr lang="en-US" b="0" i="0" dirty="0">
                <a:solidFill>
                  <a:srgbClr val="6D737D"/>
                </a:solidFill>
                <a:effectLst/>
                <a:latin typeface="walsheim"/>
              </a:rPr>
              <a:t> (</a:t>
            </a:r>
            <a:r>
              <a:rPr lang="en-US" b="1" i="0" dirty="0">
                <a:solidFill>
                  <a:srgbClr val="6D737D"/>
                </a:solidFill>
                <a:effectLst/>
                <a:latin typeface="walsheim"/>
              </a:rPr>
              <a:t>NCEI</a:t>
            </a:r>
            <a:r>
              <a:rPr lang="en-US" b="0" i="0" dirty="0">
                <a:solidFill>
                  <a:srgbClr val="6D737D"/>
                </a:solidFill>
                <a:effectLst/>
                <a:latin typeface="walsheim"/>
              </a:rPr>
              <a:t>) API for climate data and walking through the process of collecting temperature data from it using the requests library. Then, we will discuss data wrangling tasks that deal with preparing data for some initial analyses and visualizations (which we will learn about in </a:t>
            </a:r>
            <a:r>
              <a:rPr lang="en-US" b="0" i="1" dirty="0">
                <a:solidFill>
                  <a:srgbClr val="6D737D"/>
                </a:solidFill>
                <a:effectLst/>
                <a:latin typeface="walsheim"/>
              </a:rPr>
              <a:t>Visualizing Data with Pandas and Matplotlib</a:t>
            </a:r>
            <a:r>
              <a:rPr lang="en-US" b="0" i="0" dirty="0">
                <a:solidFill>
                  <a:srgbClr val="6D737D"/>
                </a:solidFill>
                <a:effectLst/>
                <a:latin typeface="walsheim"/>
              </a:rPr>
              <a:t>, and </a:t>
            </a:r>
            <a:r>
              <a:rPr lang="en-US" b="0" i="1" dirty="0">
                <a:solidFill>
                  <a:srgbClr val="6D737D"/>
                </a:solidFill>
                <a:effectLst/>
                <a:latin typeface="walsheim"/>
              </a:rPr>
              <a:t>Plotting with Seaborn and Customization Techniques</a:t>
            </a:r>
            <a:r>
              <a:rPr lang="en-US" b="0" i="0" dirty="0">
                <a:solidFill>
                  <a:srgbClr val="6D737D"/>
                </a:solidFill>
                <a:effectLst/>
                <a:latin typeface="walsheim"/>
              </a:rPr>
              <a:t>). We will address some more advanced aspects of data wrangling that relate to aggregations and combining datasets in </a:t>
            </a:r>
            <a:r>
              <a:rPr lang="en-US" b="0" i="1" dirty="0">
                <a:solidFill>
                  <a:srgbClr val="6D737D"/>
                </a:solidFill>
                <a:effectLst/>
                <a:latin typeface="walsheim"/>
              </a:rPr>
              <a:t>Aggregating Pandas DataFrames</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46814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method even lets us rename the values of the index, although this is something we don't have use for now since our index is just numbers. However, for reference, we would simply change </a:t>
            </a:r>
            <a:r>
              <a:rPr lang="en-US" dirty="0"/>
              <a:t>axis='columns'</a:t>
            </a:r>
            <a:r>
              <a:rPr lang="en-US" b="0" i="0" dirty="0">
                <a:solidFill>
                  <a:srgbClr val="6D737D"/>
                </a:solidFill>
                <a:effectLst/>
                <a:latin typeface="walsheim"/>
              </a:rPr>
              <a:t> in the preceding code to </a:t>
            </a:r>
            <a:r>
              <a:rPr lang="en-US" dirty="0"/>
              <a:t>axis='rows'</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25464822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13904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Depending on the data we are working with, we may choose to use the </a:t>
            </a:r>
            <a:r>
              <a:rPr lang="en-US" dirty="0"/>
              <a:t>clip()</a:t>
            </a:r>
            <a:r>
              <a:rPr lang="en-US" b="0" i="0" dirty="0">
                <a:solidFill>
                  <a:srgbClr val="6D737D"/>
                </a:solidFill>
                <a:effectLst/>
                <a:latin typeface="walsheim"/>
              </a:rPr>
              <a:t> method as an alternative to the </a:t>
            </a:r>
            <a:r>
              <a:rPr lang="en-US" dirty="0" err="1"/>
              <a:t>np.nan_to_num</a:t>
            </a:r>
            <a:r>
              <a:rPr lang="en-US" dirty="0"/>
              <a:t>()</a:t>
            </a:r>
            <a:r>
              <a:rPr lang="en-US" b="0" i="0" dirty="0">
                <a:solidFill>
                  <a:srgbClr val="6D737D"/>
                </a:solidFill>
                <a:effectLst/>
                <a:latin typeface="walsheim"/>
              </a:rPr>
              <a:t> function. The </a:t>
            </a:r>
            <a:r>
              <a:rPr lang="en-US" dirty="0"/>
              <a:t>clip()</a:t>
            </a:r>
            <a:r>
              <a:rPr lang="en-US" b="0" i="0" dirty="0">
                <a:solidFill>
                  <a:srgbClr val="6D737D"/>
                </a:solidFill>
                <a:effectLst/>
                <a:latin typeface="walsheim"/>
              </a:rPr>
              <a:t> method makes it possible to cap values at a specific minimum and/or maximum threshold. Since the snow depth can't be negative, let's use </a:t>
            </a:r>
            <a:r>
              <a:rPr lang="en-US" dirty="0"/>
              <a:t>clip()</a:t>
            </a:r>
            <a:r>
              <a:rPr lang="en-US" b="0" i="0" dirty="0">
                <a:solidFill>
                  <a:srgbClr val="6D737D"/>
                </a:solidFill>
                <a:effectLst/>
                <a:latin typeface="walsheim"/>
              </a:rPr>
              <a:t> to enforce a lower bound of zero.</a:t>
            </a:r>
            <a:endParaRPr dirty="0">
              <a:uFillTx/>
            </a:endParaRPr>
          </a:p>
        </p:txBody>
      </p:sp>
    </p:spTree>
    <p:extLst>
      <p:ext uri="{BB962C8B-B14F-4D97-AF65-F5344CB8AC3E}">
        <p14:creationId xmlns:p14="http://schemas.microsoft.com/office/powerpoint/2010/main" val="6168843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Our last strategy is imputation. When we replace a missing value with a new value derived from the data, using summary statistics or data from other observations, it is called </a:t>
            </a:r>
            <a:r>
              <a:rPr lang="en-US" b="1" i="0" dirty="0">
                <a:solidFill>
                  <a:srgbClr val="6D737D"/>
                </a:solidFill>
                <a:effectLst/>
                <a:latin typeface="walsheim"/>
              </a:rPr>
              <a:t>imputation</a:t>
            </a:r>
            <a:r>
              <a:rPr lang="en-US" b="0" i="0" dirty="0">
                <a:solidFill>
                  <a:srgbClr val="6D737D"/>
                </a:solidFill>
                <a:effectLst/>
                <a:latin typeface="walsheim"/>
              </a:rPr>
              <a:t>. For example, we can impute with the mean to replace temperature values. Unfortunately, if we are only missing values for the end of the month of October, and we replace them with the mean of the values from the rest of the month, this is likely to be skewed toward the extreme values, which are the warmer temperatures at the beginning of October, in this case. Like everything else that was discussed in this section, we must exercise caution and think about any potential consequences or side effects of our actions.</a:t>
            </a:r>
            <a:endParaRPr dirty="0">
              <a:uFillTx/>
            </a:endParaRPr>
          </a:p>
        </p:txBody>
      </p:sp>
    </p:spTree>
    <p:extLst>
      <p:ext uri="{BB962C8B-B14F-4D97-AF65-F5344CB8AC3E}">
        <p14:creationId xmlns:p14="http://schemas.microsoft.com/office/powerpoint/2010/main" val="18571966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Notice from the changes to the data for January 1st and 4th that the median maximum and minimum temperatures were 14.4°C and 5.6°C, respectively. </a:t>
            </a:r>
            <a:endParaRPr dirty="0">
              <a:uFillTx/>
            </a:endParaRPr>
          </a:p>
        </p:txBody>
      </p:sp>
    </p:spTree>
    <p:extLst>
      <p:ext uri="{BB962C8B-B14F-4D97-AF65-F5344CB8AC3E}">
        <p14:creationId xmlns:p14="http://schemas.microsoft.com/office/powerpoint/2010/main" val="27502323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If we want to run the same calculation on all the columns, we should use the </a:t>
            </a:r>
            <a:r>
              <a:rPr lang="en-US" dirty="0"/>
              <a:t>apply()</a:t>
            </a:r>
            <a:r>
              <a:rPr lang="en-US" b="0" i="0" dirty="0">
                <a:solidFill>
                  <a:srgbClr val="6D737D"/>
                </a:solidFill>
                <a:effectLst/>
                <a:latin typeface="walsheim"/>
              </a:rPr>
              <a:t> method instead of </a:t>
            </a:r>
            <a:r>
              <a:rPr lang="en-US" dirty="0"/>
              <a:t>assign()</a:t>
            </a:r>
            <a:r>
              <a:rPr lang="en-US" b="0" i="0" dirty="0">
                <a:solidFill>
                  <a:srgbClr val="6D737D"/>
                </a:solidFill>
                <a:effectLst/>
                <a:latin typeface="walsheim"/>
              </a:rPr>
              <a:t>, since it saves us the redundancy of having to write the same calculation for each of the columns. For example, let's fill in all the missing values with the rolling 7-day median of their values, setting the number of periods required for the calculation to zero to ensure that we don't introduce extra null values.</a:t>
            </a:r>
            <a:endParaRPr dirty="0">
              <a:uFillTx/>
            </a:endParaRPr>
          </a:p>
        </p:txBody>
      </p:sp>
    </p:spTree>
    <p:extLst>
      <p:ext uri="{BB962C8B-B14F-4D97-AF65-F5344CB8AC3E}">
        <p14:creationId xmlns:p14="http://schemas.microsoft.com/office/powerpoint/2010/main" val="18561292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It's kind of hard to tell where our imputed values are here—temperatures can fluctuate quite a bit day to day. We know that January 4th had missing data from our previous attempt; our imputed temperatures are colder that day than those around it with this strategy.</a:t>
            </a:r>
            <a:endParaRPr dirty="0">
              <a:uFillTx/>
            </a:endParaRPr>
          </a:p>
        </p:txBody>
      </p:sp>
    </p:spTree>
    <p:extLst>
      <p:ext uri="{BB962C8B-B14F-4D97-AF65-F5344CB8AC3E}">
        <p14:creationId xmlns:p14="http://schemas.microsoft.com/office/powerpoint/2010/main" val="32986608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It's important to exercise caution when imputing. If we pick the wrong strategy for the data, we can make a real mess of things.</a:t>
            </a:r>
          </a:p>
          <a:p>
            <a:pPr algn="l"/>
            <a:r>
              <a:rPr lang="en-US" b="0" i="0" dirty="0">
                <a:solidFill>
                  <a:srgbClr val="6D737D"/>
                </a:solidFill>
                <a:effectLst/>
                <a:latin typeface="walsheim"/>
              </a:rPr>
              <a:t>Another way of imputing missing data is to have pandas calculate what the values should be with the interpolate() method. By default, it will perform linear interpolation, making the assumption that all the rows are evenly spaced. Our data is daily data, although some days are missing, so it is just a matter of reindexing first.</a:t>
            </a:r>
          </a:p>
          <a:p>
            <a:pPr marL="158750" indent="0">
              <a:buNone/>
            </a:pPr>
            <a:endParaRPr dirty="0">
              <a:uFillTx/>
            </a:endParaRPr>
          </a:p>
        </p:txBody>
      </p:sp>
    </p:spTree>
    <p:extLst>
      <p:ext uri="{BB962C8B-B14F-4D97-AF65-F5344CB8AC3E}">
        <p14:creationId xmlns:p14="http://schemas.microsoft.com/office/powerpoint/2010/main" val="1178151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12521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Different strategies for interpolation can be specified via the </a:t>
            </a:r>
            <a:r>
              <a:rPr lang="en-US" dirty="0"/>
              <a:t>method</a:t>
            </a:r>
            <a:r>
              <a:rPr lang="en-US" b="0" i="0" dirty="0">
                <a:solidFill>
                  <a:srgbClr val="6D737D"/>
                </a:solidFill>
                <a:effectLst/>
                <a:latin typeface="walsheim"/>
              </a:rPr>
              <a:t> argument; be sure to check out the </a:t>
            </a:r>
            <a:r>
              <a:rPr lang="en-US" dirty="0"/>
              <a:t>interpolate()</a:t>
            </a:r>
            <a:r>
              <a:rPr lang="en-US" b="0" i="0" dirty="0">
                <a:solidFill>
                  <a:srgbClr val="6D737D"/>
                </a:solidFill>
                <a:effectLst/>
                <a:latin typeface="walsheim"/>
              </a:rPr>
              <a:t> method documentation to view the available options.</a:t>
            </a:r>
            <a:endParaRPr dirty="0">
              <a:uFillTx/>
            </a:endParaRPr>
          </a:p>
        </p:txBody>
      </p:sp>
    </p:spTree>
    <p:extLst>
      <p:ext uri="{BB962C8B-B14F-4D97-AF65-F5344CB8AC3E}">
        <p14:creationId xmlns:p14="http://schemas.microsoft.com/office/powerpoint/2010/main" val="26166456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Congratulations on making it through this lesson! Data wrangling may not be the most exciting part of the analytics workflow, but we will spend a lot of time on it, so it's best to be well versed in what pandas has to offer.</a:t>
            </a:r>
          </a:p>
          <a:p>
            <a:pPr algn="l"/>
            <a:r>
              <a:rPr lang="en-US" b="0" i="0" dirty="0">
                <a:solidFill>
                  <a:srgbClr val="6D737D"/>
                </a:solidFill>
                <a:effectLst/>
                <a:latin typeface="walsheim"/>
              </a:rPr>
              <a:t>Building on these concepts, in the next lesson, we will learn how to aggregate </a:t>
            </a:r>
            <a:r>
              <a:rPr lang="en-US" b="0" i="0" dirty="0" err="1">
                <a:solidFill>
                  <a:srgbClr val="6D737D"/>
                </a:solidFill>
                <a:effectLst/>
                <a:latin typeface="walsheim"/>
              </a:rPr>
              <a:t>dataframes</a:t>
            </a:r>
            <a:r>
              <a:rPr lang="en-US" b="0" i="0" dirty="0">
                <a:solidFill>
                  <a:srgbClr val="6D737D"/>
                </a:solidFill>
                <a:effectLst/>
                <a:latin typeface="walsheim"/>
              </a:rPr>
              <a:t> and work with time series data. Be sure to complete the end-of-lesson exercises before moving on.</a:t>
            </a:r>
          </a:p>
          <a:p>
            <a:pPr marL="158750" indent="0">
              <a:buNone/>
            </a:pPr>
            <a:endParaRPr dirty="0">
              <a:uFillTx/>
            </a:endParaRPr>
          </a:p>
        </p:txBody>
      </p:sp>
    </p:spTree>
    <p:extLst>
      <p:ext uri="{BB962C8B-B14F-4D97-AF65-F5344CB8AC3E}">
        <p14:creationId xmlns:p14="http://schemas.microsoft.com/office/powerpoint/2010/main" val="225513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Now that the column names are indicative of the data they contain, we can check what types of data they hold. We should have formed an intuition as to what the data types should be after looking at the first few rows when we inspected the </a:t>
            </a:r>
            <a:r>
              <a:rPr lang="en-US" b="0" i="0" dirty="0" err="1">
                <a:solidFill>
                  <a:srgbClr val="6D737D"/>
                </a:solidFill>
                <a:effectLst/>
                <a:latin typeface="walsheim"/>
              </a:rPr>
              <a:t>dataframe</a:t>
            </a:r>
            <a:r>
              <a:rPr lang="en-US" b="0" i="0" dirty="0">
                <a:solidFill>
                  <a:srgbClr val="6D737D"/>
                </a:solidFill>
                <a:effectLst/>
                <a:latin typeface="walsheim"/>
              </a:rPr>
              <a:t> with the </a:t>
            </a:r>
            <a:r>
              <a:rPr lang="en-US" dirty="0"/>
              <a:t>head()</a:t>
            </a:r>
            <a:r>
              <a:rPr lang="en-US" b="0" i="0" dirty="0">
                <a:solidFill>
                  <a:srgbClr val="6D737D"/>
                </a:solidFill>
                <a:effectLst/>
                <a:latin typeface="walsheim"/>
              </a:rPr>
              <a:t> method previously. With type conversion, we aim to reconcile what the current data types are with what we believe they should be; we will be changing how our data is represented.</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r>
              <a:rPr lang="en-US" b="0" i="0" dirty="0">
                <a:solidFill>
                  <a:srgbClr val="6D737D"/>
                </a:solidFill>
                <a:effectLst/>
                <a:latin typeface="walsheim"/>
              </a:rPr>
              <a:t> If we try to convert (or </a:t>
            </a:r>
            <a:r>
              <a:rPr lang="en-US" b="1" i="0" dirty="0">
                <a:solidFill>
                  <a:srgbClr val="6D737D"/>
                </a:solidFill>
                <a:effectLst/>
                <a:latin typeface="walsheim"/>
              </a:rPr>
              <a:t>cast</a:t>
            </a:r>
            <a:r>
              <a:rPr lang="en-US" b="0" i="0" dirty="0">
                <a:solidFill>
                  <a:srgbClr val="6D737D"/>
                </a:solidFill>
                <a:effectLst/>
                <a:latin typeface="walsheim"/>
              </a:rPr>
              <a:t>) these columns, we will either get an error or our result won't be what we expected. For example, if we have strings of decimal numbers, but try to convert the column into integers, we will get an error since Python knows they aren't integers; however, if we try to convert decimal numbers into integers, we will lose any information after the decimal point.</a:t>
            </a:r>
            <a:endParaRPr dirty="0">
              <a:uFillTx/>
            </a:endParaRPr>
          </a:p>
        </p:txBody>
      </p:sp>
    </p:spTree>
    <p:extLst>
      <p:ext uri="{BB962C8B-B14F-4D97-AF65-F5344CB8AC3E}">
        <p14:creationId xmlns:p14="http://schemas.microsoft.com/office/powerpoint/2010/main" val="39418925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505882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1008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8909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20602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Dealing with dates can be tricky since they come in many different formats and time zones; fortunately, </a:t>
            </a:r>
            <a:r>
              <a:rPr lang="en-US" dirty="0"/>
              <a:t>pandas</a:t>
            </a:r>
            <a:r>
              <a:rPr lang="en-US" b="0" i="0" dirty="0">
                <a:solidFill>
                  <a:srgbClr val="6D737D"/>
                </a:solidFill>
                <a:effectLst/>
                <a:latin typeface="walsheim"/>
              </a:rPr>
              <a:t> has more methods we can use for dealing with converting datetime objects. </a:t>
            </a:r>
            <a:endParaRPr dirty="0">
              <a:uFillTx/>
            </a:endParaRPr>
          </a:p>
        </p:txBody>
      </p:sp>
    </p:spTree>
    <p:extLst>
      <p:ext uri="{BB962C8B-B14F-4D97-AF65-F5344CB8AC3E}">
        <p14:creationId xmlns:p14="http://schemas.microsoft.com/office/powerpoint/2010/main" val="275134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57946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35491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We had to read the file in again for this example because we haven't learned how to change the index of our data yet (covered in the Reordering, reindexing, and sorting data section, later this lesson). </a:t>
            </a:r>
          </a:p>
          <a:p>
            <a:pPr marL="158750" indent="0">
              <a:buNone/>
            </a:pPr>
            <a:endParaRPr dirty="0">
              <a:uFillTx/>
            </a:endParaRPr>
          </a:p>
        </p:txBody>
      </p:sp>
    </p:spTree>
    <p:extLst>
      <p:ext uri="{BB962C8B-B14F-4D97-AF65-F5344CB8AC3E}">
        <p14:creationId xmlns:p14="http://schemas.microsoft.com/office/powerpoint/2010/main" val="1427441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95900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can also truncate datetimes with the </a:t>
            </a:r>
            <a:r>
              <a:rPr lang="en-US" dirty="0" err="1"/>
              <a:t>to_period</a:t>
            </a:r>
            <a:r>
              <a:rPr lang="en-US" dirty="0"/>
              <a:t>()</a:t>
            </a:r>
            <a:r>
              <a:rPr lang="en-US" b="0" i="0" dirty="0">
                <a:solidFill>
                  <a:srgbClr val="6D737D"/>
                </a:solidFill>
                <a:effectLst/>
                <a:latin typeface="walsheim"/>
              </a:rPr>
              <a:t> method, which comes in handy if we don't care about the full date. For example, if we wanted to aggregate our data by month, we could truncate our index to just the month and year and then perform the aggregation. Since we will cover aggregation in </a:t>
            </a:r>
            <a:r>
              <a:rPr lang="en-US" b="0" i="1" u="none" strike="noStrike" dirty="0">
                <a:solidFill>
                  <a:srgbClr val="4AC5E3"/>
                </a:solidFill>
                <a:effectLst/>
                <a:latin typeface="walsheim"/>
                <a:hlinkClick r:id="rId3"/>
              </a:rPr>
              <a:t>lesson 4</a:t>
            </a:r>
            <a:r>
              <a:rPr lang="en-US" b="0" i="0" dirty="0">
                <a:solidFill>
                  <a:srgbClr val="6D737D"/>
                </a:solidFill>
                <a:effectLst/>
                <a:latin typeface="walsheim"/>
              </a:rPr>
              <a:t>, </a:t>
            </a:r>
            <a:r>
              <a:rPr lang="en-US" b="0" i="1" dirty="0">
                <a:solidFill>
                  <a:srgbClr val="6D737D"/>
                </a:solidFill>
                <a:effectLst/>
                <a:latin typeface="walsheim"/>
              </a:rPr>
              <a:t>Aggregating Pandas DataFrames</a:t>
            </a:r>
            <a:r>
              <a:rPr lang="en-US" b="0" i="0" dirty="0">
                <a:solidFill>
                  <a:srgbClr val="6D737D"/>
                </a:solidFill>
                <a:effectLst/>
                <a:latin typeface="walsheim"/>
              </a:rPr>
              <a:t>, we will just do the truncation here. Note that we first remove the time zone information to avoid a warning from </a:t>
            </a:r>
            <a:r>
              <a:rPr lang="en-US" dirty="0"/>
              <a:t>pandas</a:t>
            </a:r>
            <a:r>
              <a:rPr lang="en-US" b="0" i="0" dirty="0">
                <a:solidFill>
                  <a:srgbClr val="6D737D"/>
                </a:solidFill>
                <a:effectLst/>
                <a:latin typeface="walsheim"/>
              </a:rPr>
              <a:t> that the </a:t>
            </a:r>
            <a:r>
              <a:rPr lang="en-US" dirty="0" err="1"/>
              <a:t>PeriodArray</a:t>
            </a:r>
            <a:r>
              <a:rPr lang="en-US" b="0" i="0" dirty="0">
                <a:solidFill>
                  <a:srgbClr val="6D737D"/>
                </a:solidFill>
                <a:effectLst/>
                <a:latin typeface="walsheim"/>
              </a:rPr>
              <a:t> class doesn't have time zone information, and therefore it will be lost. </a:t>
            </a:r>
            <a:endParaRPr dirty="0">
              <a:uFillTx/>
            </a:endParaRPr>
          </a:p>
        </p:txBody>
      </p:sp>
    </p:spTree>
    <p:extLst>
      <p:ext uri="{BB962C8B-B14F-4D97-AF65-F5344CB8AC3E}">
        <p14:creationId xmlns:p14="http://schemas.microsoft.com/office/powerpoint/2010/main" val="202646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6D737D"/>
                </a:solidFill>
                <a:effectLst/>
                <a:latin typeface="walsheim"/>
              </a:rPr>
              <a:t>The materials for this lesson can be found on GitHub at </a:t>
            </a:r>
            <a:r>
              <a:rPr lang="en-US" b="0" i="0" u="none" strike="noStrike" dirty="0">
                <a:solidFill>
                  <a:srgbClr val="4AC5E3"/>
                </a:solidFill>
                <a:effectLst/>
                <a:latin typeface="walsheim"/>
              </a:rPr>
              <a:t>https://github.com/fenago/data-analysis-pandas </a:t>
            </a:r>
            <a:r>
              <a:rPr lang="en-US" b="0" i="0" dirty="0">
                <a:solidFill>
                  <a:srgbClr val="6D737D"/>
                </a:solidFill>
                <a:effectLst/>
                <a:latin typeface="walsheim"/>
              </a:rPr>
              <a:t>There are five notebooks that we will work through, each numbered according to when they will be used, and two directories, </a:t>
            </a:r>
            <a:r>
              <a:rPr lang="en-US" dirty="0"/>
              <a:t>data/</a:t>
            </a:r>
            <a:r>
              <a:rPr lang="en-US" b="0" i="0" dirty="0">
                <a:solidFill>
                  <a:srgbClr val="6D737D"/>
                </a:solidFill>
                <a:effectLst/>
                <a:latin typeface="walsheim"/>
              </a:rPr>
              <a:t> and </a:t>
            </a:r>
            <a:r>
              <a:rPr lang="en-US" dirty="0"/>
              <a:t>exercises/</a:t>
            </a:r>
            <a:r>
              <a:rPr lang="en-US" b="0" i="0" dirty="0">
                <a:solidFill>
                  <a:srgbClr val="6D737D"/>
                </a:solidFill>
                <a:effectLst/>
                <a:latin typeface="walsheim"/>
              </a:rPr>
              <a:t>, which contain all the CSV files necessary for the aforementioned notebooks and end-of-lesson exercises, respectively.</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We will begin in the 1-wide_vs_long.ipynb notebook by discussing wide versus long format data. Then, we will collect daily temperature data from the NCEI API, which can be found at </a:t>
            </a:r>
            <a:r>
              <a:rPr lang="en-US" b="0" i="0" u="none" strike="noStrike" dirty="0">
                <a:solidFill>
                  <a:srgbClr val="4AC5E3"/>
                </a:solidFill>
                <a:effectLst/>
                <a:latin typeface="walsheim"/>
                <a:hlinkClick r:id="rId3"/>
              </a:rPr>
              <a:t>https://www.ncdc.noaa.gov/cdo-web/webservices/v2</a:t>
            </a:r>
            <a:r>
              <a:rPr lang="en-US" b="0" i="0" dirty="0">
                <a:solidFill>
                  <a:srgbClr val="6D737D"/>
                </a:solidFill>
                <a:effectLst/>
                <a:latin typeface="walsheim"/>
              </a:rPr>
              <a:t>, in the 2-using_the_weather_api.ipynb notebook. The documentation for the </a:t>
            </a:r>
            <a:r>
              <a:rPr lang="en-US" b="1" i="0" dirty="0">
                <a:solidFill>
                  <a:srgbClr val="6D737D"/>
                </a:solidFill>
                <a:effectLst/>
                <a:latin typeface="walsheim"/>
              </a:rPr>
              <a:t>Global Historical Climatology Network – Daily</a:t>
            </a:r>
            <a:r>
              <a:rPr lang="en-US" b="0" i="0" dirty="0">
                <a:solidFill>
                  <a:srgbClr val="6D737D"/>
                </a:solidFill>
                <a:effectLst/>
                <a:latin typeface="walsheim"/>
              </a:rPr>
              <a:t> (</a:t>
            </a:r>
            <a:r>
              <a:rPr lang="en-US" b="1" i="0" dirty="0">
                <a:solidFill>
                  <a:srgbClr val="6D737D"/>
                </a:solidFill>
                <a:effectLst/>
                <a:latin typeface="walsheim"/>
              </a:rPr>
              <a:t>GHCND</a:t>
            </a:r>
            <a:r>
              <a:rPr lang="en-US" b="0" i="0" dirty="0">
                <a:solidFill>
                  <a:srgbClr val="6D737D"/>
                </a:solidFill>
                <a:effectLst/>
                <a:latin typeface="walsheim"/>
              </a:rPr>
              <a:t>) dataset we will be using can be found at </a:t>
            </a:r>
            <a:r>
              <a:rPr lang="en-US" b="0" i="0" u="none" strike="noStrike" dirty="0">
                <a:solidFill>
                  <a:srgbClr val="4AC5E3"/>
                </a:solidFill>
                <a:effectLst/>
                <a:latin typeface="walsheim"/>
                <a:hlinkClick r:id="rId4"/>
              </a:rPr>
              <a:t>https://www1.ncdc.noaa.gov/pub/data/cdo/documentation/GHCND_documentation.pdf</a:t>
            </a:r>
            <a:r>
              <a:rPr lang="en-US" b="0" i="0" dirty="0">
                <a:solidFill>
                  <a:srgbClr val="6D737D"/>
                </a:solidFill>
                <a:effectLst/>
                <a:latin typeface="walsheim"/>
              </a:rPr>
              <a:t>.</a:t>
            </a: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The NCEI is part of the </a:t>
            </a:r>
            <a:r>
              <a:rPr lang="en-US" b="1" i="0" dirty="0">
                <a:solidFill>
                  <a:srgbClr val="6D737D"/>
                </a:solidFill>
                <a:effectLst/>
                <a:latin typeface="walsheim"/>
              </a:rPr>
              <a:t>National Oceanic and Atmospheric Administration</a:t>
            </a:r>
            <a:r>
              <a:rPr lang="en-US" b="0" i="0" dirty="0">
                <a:solidFill>
                  <a:srgbClr val="6D737D"/>
                </a:solidFill>
                <a:effectLst/>
                <a:latin typeface="walsheim"/>
              </a:rPr>
              <a:t> (</a:t>
            </a:r>
            <a:r>
              <a:rPr lang="en-US" b="1" i="0" dirty="0">
                <a:solidFill>
                  <a:srgbClr val="6D737D"/>
                </a:solidFill>
                <a:effectLst/>
                <a:latin typeface="walsheim"/>
              </a:rPr>
              <a:t>NOAA</a:t>
            </a:r>
            <a:r>
              <a:rPr lang="en-US" b="0" i="0" dirty="0">
                <a:solidFill>
                  <a:srgbClr val="6D737D"/>
                </a:solidFill>
                <a:effectLst/>
                <a:latin typeface="walsheim"/>
              </a:rPr>
              <a:t>). As indicated by the URL for the API, this resource was created when the NCEI was called the NCDC. Should the URL for this resource change in the future, search for </a:t>
            </a:r>
            <a:r>
              <a:rPr lang="en-US" b="0" i="1" dirty="0">
                <a:solidFill>
                  <a:srgbClr val="6D737D"/>
                </a:solidFill>
                <a:effectLst/>
                <a:latin typeface="walsheim"/>
              </a:rPr>
              <a:t>NCEI weather API</a:t>
            </a:r>
            <a:r>
              <a:rPr lang="en-US" b="0" i="0" dirty="0">
                <a:solidFill>
                  <a:srgbClr val="6D737D"/>
                </a:solidFill>
                <a:effectLst/>
                <a:latin typeface="walsheim"/>
              </a:rPr>
              <a:t> to find the updated one.</a:t>
            </a:r>
          </a:p>
          <a:p>
            <a:pPr algn="l"/>
            <a:r>
              <a:rPr lang="en-US" b="0" i="0" dirty="0">
                <a:solidFill>
                  <a:srgbClr val="6D737D"/>
                </a:solidFill>
                <a:effectLst/>
                <a:latin typeface="walsheim"/>
              </a:rPr>
              <a:t>In the 3-cleaning_data.ipynb notebook, we will learn how to perform an initial round of cleaning on the temperature data and some financial data, which was collected using the </a:t>
            </a:r>
            <a:r>
              <a:rPr lang="en-US" b="0" i="0" dirty="0" err="1">
                <a:solidFill>
                  <a:srgbClr val="6D737D"/>
                </a:solidFill>
                <a:effectLst/>
                <a:latin typeface="walsheim"/>
              </a:rPr>
              <a:t>stock_analysis</a:t>
            </a:r>
            <a:r>
              <a:rPr lang="en-US" b="0" i="0" dirty="0">
                <a:solidFill>
                  <a:srgbClr val="6D737D"/>
                </a:solidFill>
                <a:effectLst/>
                <a:latin typeface="walsheim"/>
              </a:rPr>
              <a:t> package that we will build in </a:t>
            </a:r>
            <a:r>
              <a:rPr lang="en-US" b="0" i="1" u="none" strike="noStrike" dirty="0">
                <a:solidFill>
                  <a:srgbClr val="4AC5E3"/>
                </a:solidFill>
                <a:effectLst/>
                <a:latin typeface="walsheim"/>
                <a:hlinkClick r:id="rId5"/>
              </a:rPr>
              <a:t>lesson 7</a:t>
            </a:r>
            <a:r>
              <a:rPr lang="en-US" b="0" i="0" dirty="0">
                <a:solidFill>
                  <a:srgbClr val="6D737D"/>
                </a:solidFill>
                <a:effectLst/>
                <a:latin typeface="walsheim"/>
              </a:rPr>
              <a:t>, </a:t>
            </a:r>
            <a:r>
              <a:rPr lang="en-US" b="0" i="1" dirty="0">
                <a:solidFill>
                  <a:srgbClr val="6D737D"/>
                </a:solidFill>
                <a:effectLst/>
                <a:latin typeface="walsheim"/>
              </a:rPr>
              <a:t>Financial Analysis – Bitcoin and the Stock Market</a:t>
            </a:r>
            <a:r>
              <a:rPr lang="en-US" b="0" i="0" dirty="0">
                <a:solidFill>
                  <a:srgbClr val="6D737D"/>
                </a:solidFill>
                <a:effectLst/>
                <a:latin typeface="walsheim"/>
              </a:rPr>
              <a:t>. Afterward, we will walk through ways to reshape our data in the 4-reshaping_data.ipynb notebook. Finally, in the 5-handling_data_issues.ipynb notebook, we will learn about some strategies for dealing with duplicate, missing, or invalid data using some dirty data that can be found in data/dirty_data.csv. The text will indicate when it's time to switch between notebooks.</a:t>
            </a:r>
          </a:p>
          <a:p>
            <a:pPr marL="158750" indent="0">
              <a:buNone/>
            </a:pPr>
            <a:endParaRPr dirty="0">
              <a:uFillTx/>
            </a:endParaRPr>
          </a:p>
        </p:txBody>
      </p:sp>
    </p:spTree>
    <p:extLst>
      <p:ext uri="{BB962C8B-B14F-4D97-AF65-F5344CB8AC3E}">
        <p14:creationId xmlns:p14="http://schemas.microsoft.com/office/powerpoint/2010/main" val="935830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2380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Alternatively, we can use the </a:t>
            </a:r>
            <a:r>
              <a:rPr lang="en-US" dirty="0"/>
              <a:t>assign()</a:t>
            </a:r>
            <a:r>
              <a:rPr lang="en-US" b="0" i="0" dirty="0">
                <a:solidFill>
                  <a:srgbClr val="6D737D"/>
                </a:solidFill>
                <a:effectLst/>
                <a:latin typeface="walsheim"/>
              </a:rPr>
              <a:t> method to handle any type conversions by passing the column names as named parameters and their new values as the value for that argument to the method call. In practice, this will be more beneficial since we can perform many tasks in one call and use the columns we create in that call to calculate additional columns. For example, let's cast the </a:t>
            </a:r>
            <a:r>
              <a:rPr lang="en-US" dirty="0"/>
              <a:t>date</a:t>
            </a:r>
            <a:r>
              <a:rPr lang="en-US" b="0" i="0" dirty="0">
                <a:solidFill>
                  <a:srgbClr val="6D737D"/>
                </a:solidFill>
                <a:effectLst/>
                <a:latin typeface="walsheim"/>
              </a:rPr>
              <a:t> column to a datetime and add a new column for the temperature in Fahrenheit (</a:t>
            </a:r>
            <a:r>
              <a:rPr lang="en-US" dirty="0" err="1"/>
              <a:t>temp_F</a:t>
            </a:r>
            <a:r>
              <a:rPr lang="en-US" b="0" i="0" dirty="0">
                <a:solidFill>
                  <a:srgbClr val="6D737D"/>
                </a:solidFill>
                <a:effectLst/>
                <a:latin typeface="walsheim"/>
              </a:rPr>
              <a:t>). The </a:t>
            </a:r>
            <a:r>
              <a:rPr lang="en-US" dirty="0"/>
              <a:t>assign()</a:t>
            </a:r>
            <a:r>
              <a:rPr lang="en-US" b="0" i="0" dirty="0">
                <a:solidFill>
                  <a:srgbClr val="6D737D"/>
                </a:solidFill>
                <a:effectLst/>
                <a:latin typeface="walsheim"/>
              </a:rPr>
              <a:t> method returns a new </a:t>
            </a:r>
            <a:r>
              <a:rPr lang="en-US" dirty="0"/>
              <a:t>DataFrame</a:t>
            </a:r>
            <a:r>
              <a:rPr lang="en-US" b="0" i="0" dirty="0">
                <a:solidFill>
                  <a:srgbClr val="6D737D"/>
                </a:solidFill>
                <a:effectLst/>
                <a:latin typeface="walsheim"/>
              </a:rPr>
              <a:t> object, so we must remember to assign it to a variable if we want to keep it. </a:t>
            </a:r>
            <a:endParaRPr dirty="0">
              <a:uFillTx/>
            </a:endParaRPr>
          </a:p>
        </p:txBody>
      </p:sp>
    </p:spTree>
    <p:extLst>
      <p:ext uri="{BB962C8B-B14F-4D97-AF65-F5344CB8AC3E}">
        <p14:creationId xmlns:p14="http://schemas.microsoft.com/office/powerpoint/2010/main" val="167623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92958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Additionally, we can use the </a:t>
            </a:r>
            <a:r>
              <a:rPr lang="en-US" dirty="0" err="1"/>
              <a:t>astype</a:t>
            </a:r>
            <a:r>
              <a:rPr lang="en-US" dirty="0"/>
              <a:t>()</a:t>
            </a:r>
            <a:r>
              <a:rPr lang="en-US" b="0" i="0" dirty="0">
                <a:solidFill>
                  <a:srgbClr val="6D737D"/>
                </a:solidFill>
                <a:effectLst/>
                <a:latin typeface="walsheim"/>
              </a:rPr>
              <a:t> method to convert one column at a time. As an example, let's say we only cared about the temperatures at every whole number, but we don't want to round. In this case, we simply want to chop off the information after the decimal. To accomplish this, we can cast the floats as integers. This time, we will use </a:t>
            </a:r>
            <a:r>
              <a:rPr lang="en-US" b="1" i="0" dirty="0">
                <a:solidFill>
                  <a:srgbClr val="6D737D"/>
                </a:solidFill>
                <a:effectLst/>
                <a:latin typeface="walsheim"/>
              </a:rPr>
              <a:t>lambda functions</a:t>
            </a:r>
            <a:r>
              <a:rPr lang="en-US" b="0" i="0" dirty="0">
                <a:solidFill>
                  <a:srgbClr val="6D737D"/>
                </a:solidFill>
                <a:effectLst/>
                <a:latin typeface="walsheim"/>
              </a:rPr>
              <a:t> (first introduced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which make it possible to access the </a:t>
            </a:r>
            <a:r>
              <a:rPr lang="en-US" dirty="0" err="1"/>
              <a:t>temp_F</a:t>
            </a:r>
            <a:r>
              <a:rPr lang="en-US" b="0" i="0" dirty="0">
                <a:solidFill>
                  <a:srgbClr val="6D737D"/>
                </a:solidFill>
                <a:effectLst/>
                <a:latin typeface="walsheim"/>
              </a:rPr>
              <a:t> column to create the </a:t>
            </a:r>
            <a:r>
              <a:rPr lang="en-US" dirty="0" err="1"/>
              <a:t>temp_F_whole</a:t>
            </a:r>
            <a:r>
              <a:rPr lang="en-US" b="0" i="0" dirty="0">
                <a:solidFill>
                  <a:srgbClr val="6D737D"/>
                </a:solidFill>
                <a:effectLst/>
                <a:latin typeface="walsheim"/>
              </a:rPr>
              <a:t> column, even though </a:t>
            </a:r>
            <a:r>
              <a:rPr lang="en-US" dirty="0"/>
              <a:t>df</a:t>
            </a:r>
            <a:r>
              <a:rPr lang="en-US" b="0" i="0" dirty="0">
                <a:solidFill>
                  <a:srgbClr val="6D737D"/>
                </a:solidFill>
                <a:effectLst/>
                <a:latin typeface="walsheim"/>
              </a:rPr>
              <a:t> doesn't have this column before we call </a:t>
            </a:r>
            <a:r>
              <a:rPr lang="en-US" dirty="0"/>
              <a:t>assign()</a:t>
            </a:r>
            <a:r>
              <a:rPr lang="en-US" b="0" i="0" dirty="0">
                <a:solidFill>
                  <a:srgbClr val="6D737D"/>
                </a:solidFill>
                <a:effectLst/>
                <a:latin typeface="walsheim"/>
              </a:rPr>
              <a:t>. </a:t>
            </a:r>
            <a:endParaRPr dirty="0">
              <a:uFillTx/>
            </a:endParaRPr>
          </a:p>
        </p:txBody>
      </p:sp>
    </p:spTree>
    <p:extLst>
      <p:ext uri="{BB962C8B-B14F-4D97-AF65-F5344CB8AC3E}">
        <p14:creationId xmlns:p14="http://schemas.microsoft.com/office/powerpoint/2010/main" val="2459955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that we can refer to columns we've just created if we use a lambda function. It's also important to mention that we don't have to know whether to convert the column into a float or an integer: we can use </a:t>
            </a:r>
            <a:r>
              <a:rPr lang="en-US" dirty="0" err="1"/>
              <a:t>pd.to_numeric</a:t>
            </a:r>
            <a:r>
              <a:rPr lang="en-US" dirty="0"/>
              <a:t>()</a:t>
            </a:r>
            <a:r>
              <a:rPr lang="en-US" b="0" i="0" dirty="0">
                <a:solidFill>
                  <a:srgbClr val="6D737D"/>
                </a:solidFill>
                <a:effectLst/>
                <a:latin typeface="walsheim"/>
              </a:rPr>
              <a:t>, which will convert the data into floats if it sees decimals. </a:t>
            </a:r>
            <a:endParaRPr dirty="0">
              <a:uFillTx/>
            </a:endParaRPr>
          </a:p>
        </p:txBody>
      </p:sp>
    </p:spTree>
    <p:extLst>
      <p:ext uri="{BB962C8B-B14F-4D97-AF65-F5344CB8AC3E}">
        <p14:creationId xmlns:p14="http://schemas.microsoft.com/office/powerpoint/2010/main" val="3671183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Lastly, we have two columns with data currently being stored as strings that can be represented in a better way for this dataset. The station and datatype columns only have one and three distinct values, respectively, meaning that we aren't being efficient with our memory use since we are storing them as strings. We could potentially have issues with analyses further down the line. Pandas has the ability to define columns as </a:t>
            </a:r>
            <a:r>
              <a:rPr lang="en-US" b="1" i="0" dirty="0">
                <a:solidFill>
                  <a:srgbClr val="6D737D"/>
                </a:solidFill>
                <a:effectLst/>
                <a:latin typeface="walsheim"/>
              </a:rPr>
              <a:t>categorical</a:t>
            </a:r>
            <a:r>
              <a:rPr lang="en-US" b="0" i="0" dirty="0">
                <a:solidFill>
                  <a:srgbClr val="6D737D"/>
                </a:solidFill>
                <a:effectLst/>
                <a:latin typeface="walsheim"/>
              </a:rPr>
              <a:t>; certain statistical operations both within pandas and other packages will be able to handle this data, provide meaningful statistics on them, and use them properly. Categorical variables can take on one of a few values; for example, blood type would be a categorical variable—people can only have one of A, B, AB, or O.</a:t>
            </a:r>
          </a:p>
          <a:p>
            <a:pPr algn="l"/>
            <a:r>
              <a:rPr lang="en-US" b="0" i="0" dirty="0">
                <a:solidFill>
                  <a:srgbClr val="6D737D"/>
                </a:solidFill>
                <a:effectLst/>
                <a:latin typeface="walsheim"/>
              </a:rPr>
              <a:t>Going back to the temperature data, we only have one value for the station column and only three distinct values for the datatype column (TAVG, TMAX, TMIN).</a:t>
            </a:r>
          </a:p>
          <a:p>
            <a:pPr marL="158750" indent="0">
              <a:buNone/>
            </a:pPr>
            <a:endParaRPr dirty="0">
              <a:uFillTx/>
            </a:endParaRPr>
          </a:p>
        </p:txBody>
      </p:sp>
    </p:spTree>
    <p:extLst>
      <p:ext uri="{BB962C8B-B14F-4D97-AF65-F5344CB8AC3E}">
        <p14:creationId xmlns:p14="http://schemas.microsoft.com/office/powerpoint/2010/main" val="2987222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6879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26284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When the columns in our </a:t>
            </a:r>
            <a:r>
              <a:rPr lang="en-US" b="0" i="0" dirty="0" err="1">
                <a:solidFill>
                  <a:srgbClr val="6D737D"/>
                </a:solidFill>
                <a:effectLst/>
                <a:latin typeface="walsheim"/>
              </a:rPr>
              <a:t>dataframe</a:t>
            </a:r>
            <a:r>
              <a:rPr lang="en-US" b="0" i="0" dirty="0">
                <a:solidFill>
                  <a:srgbClr val="6D737D"/>
                </a:solidFill>
                <a:effectLst/>
                <a:latin typeface="walsheim"/>
              </a:rPr>
              <a:t> are stored in the appropriate type, it opens up additional avenues for exploration, such as calculating statistics, aggregating the data, and sorting the values. For example, depending on our data source, it's possible that the numeric data is represented as a string, in which case attempting to sort on the values will reorder the contents lexically, meaning the result could be 1, 10, 11, 2, rather than 1, 2, 10, 11 (numerical sort). Similarly, if we have dates represented as strings in a format other than YYYY-MM-DD, sorting on this information may result in non-chronological order; however, by converting the date strings with </a:t>
            </a:r>
            <a:r>
              <a:rPr lang="en-US" dirty="0" err="1"/>
              <a:t>pd.to_datetime</a:t>
            </a:r>
            <a:r>
              <a:rPr lang="en-US" dirty="0"/>
              <a:t>()</a:t>
            </a:r>
            <a:r>
              <a:rPr lang="en-US" b="0" i="0" dirty="0">
                <a:solidFill>
                  <a:srgbClr val="6D737D"/>
                </a:solidFill>
                <a:effectLst/>
                <a:latin typeface="walsheim"/>
              </a:rPr>
              <a:t>, we can chronologically sort dates that are provided in any format. Type conversion makes it possible to reorder both the numeric data and the dates according to their values, rather than their initial string representations.</a:t>
            </a:r>
            <a:endParaRPr dirty="0">
              <a:uFillTx/>
            </a:endParaRPr>
          </a:p>
        </p:txBody>
      </p:sp>
    </p:spTree>
    <p:extLst>
      <p:ext uri="{BB962C8B-B14F-4D97-AF65-F5344CB8AC3E}">
        <p14:creationId xmlns:p14="http://schemas.microsoft.com/office/powerpoint/2010/main" val="594369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6208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6D737D"/>
                </a:solidFill>
                <a:effectLst/>
                <a:latin typeface="walsheim"/>
              </a:rPr>
              <a:t>Like any professional field, data analysis is filled with buzzwords, and it can often be difficult for newcomers to understand the lingo—the topic of this lesson is no exception.</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 In practice, there are three common tasks involved in the data wrangling process:</a:t>
            </a:r>
          </a:p>
          <a:p>
            <a:pPr algn="l">
              <a:buFont typeface="Arial" panose="020B0604020202020204" pitchFamily="34" charset="0"/>
              <a:buChar char="•"/>
            </a:pPr>
            <a:r>
              <a:rPr lang="en-US" b="0" i="0" dirty="0">
                <a:solidFill>
                  <a:srgbClr val="6D737D"/>
                </a:solidFill>
                <a:effectLst/>
                <a:latin typeface="walsheim"/>
              </a:rPr>
              <a:t>Data cleaning</a:t>
            </a:r>
          </a:p>
          <a:p>
            <a:pPr algn="l">
              <a:buFont typeface="Arial" panose="020B0604020202020204" pitchFamily="34" charset="0"/>
              <a:buChar char="•"/>
            </a:pPr>
            <a:r>
              <a:rPr lang="en-US" b="0" i="0" dirty="0">
                <a:solidFill>
                  <a:srgbClr val="6D737D"/>
                </a:solidFill>
                <a:effectLst/>
                <a:latin typeface="walsheim"/>
              </a:rPr>
              <a:t>Data transformation</a:t>
            </a:r>
          </a:p>
          <a:p>
            <a:pPr algn="l">
              <a:buFont typeface="Arial" panose="020B0604020202020204" pitchFamily="34" charset="0"/>
              <a:buChar char="•"/>
            </a:pPr>
            <a:r>
              <a:rPr lang="en-US" b="0" i="0" dirty="0">
                <a:solidFill>
                  <a:srgbClr val="6D737D"/>
                </a:solidFill>
                <a:effectLst/>
                <a:latin typeface="walsheim"/>
              </a:rPr>
              <a:t>Data enrichment</a:t>
            </a:r>
          </a:p>
          <a:p>
            <a:pPr algn="l"/>
            <a:r>
              <a:rPr lang="en-US" b="0" i="0" dirty="0">
                <a:solidFill>
                  <a:srgbClr val="6D737D"/>
                </a:solidFill>
                <a:effectLst/>
                <a:latin typeface="walsheim"/>
              </a:rPr>
              <a:t>It should be noted that there is no inherent order to these tasks, and it is highly probable that we will perform each many times throughout the data wrangling process. This idea brings up an interesting conundrum: if we need to wrangle our data to prepare it for our analysis, isn't it possible to wrangle it in such a way that we tell the data what to say instead of us learning what it is saying?</a:t>
            </a:r>
          </a:p>
          <a:p>
            <a:pPr algn="l"/>
            <a:r>
              <a:rPr lang="en-US" b="0" i="0" dirty="0">
                <a:solidFill>
                  <a:srgbClr val="6D737D"/>
                </a:solidFill>
                <a:effectLst/>
                <a:latin typeface="walsheim"/>
              </a:rPr>
              <a:t>"If you torture the data long enough, it will confess to anything."</a:t>
            </a:r>
          </a:p>
          <a:p>
            <a:pPr algn="l"/>
            <a:r>
              <a:rPr lang="en-US" b="0" i="0" dirty="0">
                <a:solidFill>
                  <a:srgbClr val="6D737D"/>
                </a:solidFill>
                <a:effectLst/>
                <a:latin typeface="walsheim"/>
              </a:rPr>
              <a:t>— Ronald Coase, winner of a Nobel Prize in Economics</a:t>
            </a:r>
          </a:p>
          <a:p>
            <a:pPr algn="l"/>
            <a:r>
              <a:rPr lang="en-US" b="0" i="0" dirty="0">
                <a:solidFill>
                  <a:srgbClr val="6D737D"/>
                </a:solidFill>
                <a:effectLst/>
                <a:latin typeface="walsheim"/>
              </a:rPr>
              <a:t>Those working with data will find it is very easy to distort the truth by manipulating the data. However, it is our duty to do our best to avoid deceit by keeping the effect our actions have on the data's integrity in mind, and by explaining the process we took to draw our conclusions to the people who consume our analyses, so that they too may make their own judgments.</a:t>
            </a:r>
          </a:p>
          <a:p>
            <a:pPr marL="158750" indent="0">
              <a:buNone/>
            </a:pPr>
            <a:endParaRPr dirty="0">
              <a:uFillTx/>
            </a:endParaRPr>
          </a:p>
        </p:txBody>
      </p:sp>
    </p:spTree>
    <p:extLst>
      <p:ext uri="{BB962C8B-B14F-4D97-AF65-F5344CB8AC3E}">
        <p14:creationId xmlns:p14="http://schemas.microsoft.com/office/powerpoint/2010/main" val="1034359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6D737D"/>
                </a:solidFill>
                <a:effectLst/>
                <a:latin typeface="walsheim"/>
              </a:rPr>
              <a:t>This shows us that on October 7th and October 10th the temperature reached its highest value during the month of October 2018, according to the LaGuardia station. </a:t>
            </a:r>
            <a:r>
              <a:rPr lang="en-US" sz="1100" dirty="0"/>
              <a:t>We also have ties between October 2nd and 4th, October 1st and 9th, and October 5th and 8th, but notice that the dates aren't always sorted—the 10th is after the 7th, but the 4th comes before the 2nd:</a:t>
            </a:r>
            <a:endParaRPr lang="en-US" sz="1100" dirty="0">
              <a:solidFill>
                <a:srgbClr val="ED7D31"/>
              </a:solidFill>
            </a:endParaRPr>
          </a:p>
          <a:p>
            <a:pPr marL="158750" indent="0">
              <a:buNone/>
            </a:pPr>
            <a:endParaRPr dirty="0">
              <a:uFillTx/>
            </a:endParaRPr>
          </a:p>
        </p:txBody>
      </p:sp>
    </p:spTree>
    <p:extLst>
      <p:ext uri="{BB962C8B-B14F-4D97-AF65-F5344CB8AC3E}">
        <p14:creationId xmlns:p14="http://schemas.microsoft.com/office/powerpoint/2010/main" val="3603655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52353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Since we are sorting in ascending order, in the case of a tie, the date that comes earlier in the year will be above the later one. </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In pandas, the index is tied to the rows—when we drop rows, filter, or do anything that returns only some of the rows, our index may look out of order (as we saw in the previous examples). At the moment, the index just represents the row number in our data, so we may be interested in changing the values so that we have the first entry at index 0. To have pandas do so automatically, we can pass </a:t>
            </a:r>
            <a:r>
              <a:rPr lang="en-US" b="0" i="0" dirty="0" err="1">
                <a:solidFill>
                  <a:srgbClr val="6D737D"/>
                </a:solidFill>
                <a:effectLst/>
                <a:latin typeface="walsheim"/>
              </a:rPr>
              <a:t>ignore_index</a:t>
            </a:r>
            <a:r>
              <a:rPr lang="en-US" b="0" i="0" dirty="0">
                <a:solidFill>
                  <a:srgbClr val="6D737D"/>
                </a:solidFill>
                <a:effectLst/>
                <a:latin typeface="walsheim"/>
              </a:rPr>
              <a:t>=True to </a:t>
            </a:r>
            <a:r>
              <a:rPr lang="en-US" b="0" i="0" dirty="0" err="1">
                <a:solidFill>
                  <a:srgbClr val="6D737D"/>
                </a:solidFill>
                <a:effectLst/>
                <a:latin typeface="walsheim"/>
              </a:rPr>
              <a:t>sort_values</a:t>
            </a:r>
            <a:r>
              <a:rPr lang="en-US" b="0" i="0" dirty="0">
                <a:solidFill>
                  <a:srgbClr val="6D737D"/>
                </a:solidFill>
                <a:effectLst/>
                <a:latin typeface="walsheim"/>
              </a:rPr>
              <a:t>().</a:t>
            </a:r>
          </a:p>
          <a:p>
            <a:pPr algn="l"/>
            <a:r>
              <a:rPr lang="en-US" b="0" i="0" dirty="0">
                <a:solidFill>
                  <a:srgbClr val="6D737D"/>
                </a:solidFill>
                <a:effectLst/>
                <a:latin typeface="walsheim"/>
              </a:rPr>
              <a:t>Pandas also provides an additional way to look at a subset of the sorted values; we can use </a:t>
            </a:r>
            <a:r>
              <a:rPr lang="en-US" b="0" i="0" dirty="0" err="1">
                <a:solidFill>
                  <a:srgbClr val="6D737D"/>
                </a:solidFill>
                <a:effectLst/>
                <a:latin typeface="walsheim"/>
              </a:rPr>
              <a:t>nlargest</a:t>
            </a:r>
            <a:r>
              <a:rPr lang="en-US" b="0" i="0" dirty="0">
                <a:solidFill>
                  <a:srgbClr val="6D737D"/>
                </a:solidFill>
                <a:effectLst/>
                <a:latin typeface="walsheim"/>
              </a:rPr>
              <a:t>() to grab the n rows with the largest values according to specific criteria and </a:t>
            </a:r>
            <a:r>
              <a:rPr lang="en-US" b="0" i="0" dirty="0" err="1">
                <a:solidFill>
                  <a:srgbClr val="6D737D"/>
                </a:solidFill>
                <a:effectLst/>
                <a:latin typeface="walsheim"/>
              </a:rPr>
              <a:t>nsmallest</a:t>
            </a:r>
            <a:r>
              <a:rPr lang="en-US" b="0" i="0" dirty="0">
                <a:solidFill>
                  <a:srgbClr val="6D737D"/>
                </a:solidFill>
                <a:effectLst/>
                <a:latin typeface="walsheim"/>
              </a:rPr>
              <a:t>() to grab the n smallest rows, without the need to sort the data beforehand. Both accept a list of column names or a string for a single column.</a:t>
            </a:r>
          </a:p>
          <a:p>
            <a:pPr marL="158750" indent="0">
              <a:buNone/>
            </a:pPr>
            <a:endParaRPr dirty="0">
              <a:uFillTx/>
            </a:endParaRPr>
          </a:p>
        </p:txBody>
      </p:sp>
    </p:spTree>
    <p:extLst>
      <p:ext uri="{BB962C8B-B14F-4D97-AF65-F5344CB8AC3E}">
        <p14:creationId xmlns:p14="http://schemas.microsoft.com/office/powerpoint/2010/main" val="1234263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2885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aren't limited to sorting values; if we wish, we can even order the columns alphabetically and sort the rows by their index values. For these tasks, we can use the </a:t>
            </a:r>
            <a:r>
              <a:rPr lang="en-US" dirty="0" err="1"/>
              <a:t>sort_index</a:t>
            </a:r>
            <a:r>
              <a:rPr lang="en-US" dirty="0"/>
              <a:t>()</a:t>
            </a:r>
            <a:r>
              <a:rPr lang="en-US" b="0" i="0" dirty="0">
                <a:solidFill>
                  <a:srgbClr val="6D737D"/>
                </a:solidFill>
                <a:effectLst/>
                <a:latin typeface="walsheim"/>
              </a:rPr>
              <a:t> method. By default, </a:t>
            </a:r>
            <a:r>
              <a:rPr lang="en-US" dirty="0" err="1"/>
              <a:t>sort_index</a:t>
            </a:r>
            <a:r>
              <a:rPr lang="en-US" dirty="0"/>
              <a:t>()</a:t>
            </a:r>
            <a:r>
              <a:rPr lang="en-US" b="0" i="0" dirty="0">
                <a:solidFill>
                  <a:srgbClr val="6D737D"/>
                </a:solidFill>
                <a:effectLst/>
                <a:latin typeface="walsheim"/>
              </a:rPr>
              <a:t> will target the rows so that we can do things such as order the index after performing an operation that shuffles it.</a:t>
            </a:r>
            <a:endParaRPr dirty="0">
              <a:uFillTx/>
            </a:endParaRPr>
          </a:p>
        </p:txBody>
      </p:sp>
    </p:spTree>
    <p:extLst>
      <p:ext uri="{BB962C8B-B14F-4D97-AF65-F5344CB8AC3E}">
        <p14:creationId xmlns:p14="http://schemas.microsoft.com/office/powerpoint/2010/main" val="2686588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If we need the result of sample() to be reproducible, we can pass in a </a:t>
            </a:r>
            <a:r>
              <a:rPr lang="en-US" b="1" i="0" dirty="0">
                <a:solidFill>
                  <a:srgbClr val="6D737D"/>
                </a:solidFill>
                <a:effectLst/>
                <a:latin typeface="walsheim"/>
              </a:rPr>
              <a:t>seed</a:t>
            </a:r>
            <a:r>
              <a:rPr lang="en-US" b="0" i="0" dirty="0">
                <a:solidFill>
                  <a:srgbClr val="6D737D"/>
                </a:solidFill>
                <a:effectLst/>
                <a:latin typeface="walsheim"/>
              </a:rPr>
              <a:t>, set to a number of our choosing (using the </a:t>
            </a:r>
            <a:r>
              <a:rPr lang="en-US" b="0" i="0" dirty="0" err="1">
                <a:solidFill>
                  <a:srgbClr val="6D737D"/>
                </a:solidFill>
                <a:effectLst/>
                <a:latin typeface="walsheim"/>
              </a:rPr>
              <a:t>random_state</a:t>
            </a:r>
            <a:r>
              <a:rPr lang="en-US" b="0" i="0" dirty="0">
                <a:solidFill>
                  <a:srgbClr val="6D737D"/>
                </a:solidFill>
                <a:effectLst/>
                <a:latin typeface="walsheim"/>
              </a:rPr>
              <a:t> argument). The seed initializes a pseudorandom number generator, so, provided that the same seed is used, the results will be the same.</a:t>
            </a:r>
          </a:p>
          <a:p>
            <a:pPr algn="l"/>
            <a:r>
              <a:rPr lang="en-US" b="0" i="0" dirty="0">
                <a:solidFill>
                  <a:srgbClr val="6D737D"/>
                </a:solidFill>
                <a:effectLst/>
                <a:latin typeface="walsheim"/>
              </a:rPr>
              <a:t>When we want to target columns, we must pass in axis=1; rows will be the default (axis=0). Note that this argument is present in many pandas methods and functions (including sample()), so it's important to understand what it means.</a:t>
            </a:r>
          </a:p>
          <a:p>
            <a:pPr marL="158750" indent="0">
              <a:buNone/>
            </a:pPr>
            <a:endParaRPr dirty="0">
              <a:uFillTx/>
            </a:endParaRPr>
          </a:p>
        </p:txBody>
      </p:sp>
    </p:spTree>
    <p:extLst>
      <p:ext uri="{BB962C8B-B14F-4D97-AF65-F5344CB8AC3E}">
        <p14:creationId xmlns:p14="http://schemas.microsoft.com/office/powerpoint/2010/main" val="278545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94885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Both </a:t>
            </a:r>
            <a:r>
              <a:rPr lang="en-US" b="0" i="0" dirty="0" err="1">
                <a:solidFill>
                  <a:srgbClr val="6D737D"/>
                </a:solidFill>
                <a:effectLst/>
                <a:latin typeface="walsheim"/>
              </a:rPr>
              <a:t>sort_index</a:t>
            </a:r>
            <a:r>
              <a:rPr lang="en-US" b="0" i="0" dirty="0">
                <a:solidFill>
                  <a:srgbClr val="6D737D"/>
                </a:solidFill>
                <a:effectLst/>
                <a:latin typeface="walsheim"/>
              </a:rPr>
              <a:t>() and </a:t>
            </a:r>
            <a:r>
              <a:rPr lang="en-US" b="0" i="0" dirty="0" err="1">
                <a:solidFill>
                  <a:srgbClr val="6D737D"/>
                </a:solidFill>
                <a:effectLst/>
                <a:latin typeface="walsheim"/>
              </a:rPr>
              <a:t>sort_values</a:t>
            </a:r>
            <a:r>
              <a:rPr lang="en-US" b="0" i="0" dirty="0">
                <a:solidFill>
                  <a:srgbClr val="6D737D"/>
                </a:solidFill>
                <a:effectLst/>
                <a:latin typeface="walsheim"/>
              </a:rPr>
              <a:t>() return new DataFrame objects. We must pass in </a:t>
            </a:r>
            <a:r>
              <a:rPr lang="en-US" b="0" i="0" dirty="0" err="1">
                <a:solidFill>
                  <a:srgbClr val="6D737D"/>
                </a:solidFill>
                <a:effectLst/>
                <a:latin typeface="walsheim"/>
              </a:rPr>
              <a:t>inplace</a:t>
            </a:r>
            <a:r>
              <a:rPr lang="en-US" b="0" i="0" dirty="0">
                <a:solidFill>
                  <a:srgbClr val="6D737D"/>
                </a:solidFill>
                <a:effectLst/>
                <a:latin typeface="walsheim"/>
              </a:rPr>
              <a:t>=True to update the </a:t>
            </a:r>
            <a:r>
              <a:rPr lang="en-US" b="0" i="0" dirty="0" err="1">
                <a:solidFill>
                  <a:srgbClr val="6D737D"/>
                </a:solidFill>
                <a:effectLst/>
                <a:latin typeface="walsheim"/>
              </a:rPr>
              <a:t>dataframe</a:t>
            </a:r>
            <a:r>
              <a:rPr lang="en-US" b="0" i="0" dirty="0">
                <a:solidFill>
                  <a:srgbClr val="6D737D"/>
                </a:solidFill>
                <a:effectLst/>
                <a:latin typeface="walsheim"/>
              </a:rPr>
              <a:t> we are working with.</a:t>
            </a:r>
          </a:p>
          <a:p>
            <a:pPr algn="l"/>
            <a:r>
              <a:rPr lang="en-US" b="0" i="0" dirty="0">
                <a:solidFill>
                  <a:srgbClr val="6D737D"/>
                </a:solidFill>
                <a:effectLst/>
                <a:latin typeface="walsheim"/>
              </a:rPr>
              <a:t>The </a:t>
            </a:r>
            <a:r>
              <a:rPr lang="en-US" b="0" i="0" dirty="0" err="1">
                <a:solidFill>
                  <a:srgbClr val="6D737D"/>
                </a:solidFill>
                <a:effectLst/>
                <a:latin typeface="walsheim"/>
              </a:rPr>
              <a:t>sort_index</a:t>
            </a:r>
            <a:r>
              <a:rPr lang="en-US" b="0" i="0" dirty="0">
                <a:solidFill>
                  <a:srgbClr val="6D737D"/>
                </a:solidFill>
                <a:effectLst/>
                <a:latin typeface="walsheim"/>
              </a:rPr>
              <a:t>() method can also help us get an accurate answer when we're testing two </a:t>
            </a:r>
            <a:r>
              <a:rPr lang="en-US" b="0" i="0" dirty="0" err="1">
                <a:solidFill>
                  <a:srgbClr val="6D737D"/>
                </a:solidFill>
                <a:effectLst/>
                <a:latin typeface="walsheim"/>
              </a:rPr>
              <a:t>dataframes</a:t>
            </a:r>
            <a:r>
              <a:rPr lang="en-US" b="0" i="0" dirty="0">
                <a:solidFill>
                  <a:srgbClr val="6D737D"/>
                </a:solidFill>
                <a:effectLst/>
                <a:latin typeface="walsheim"/>
              </a:rPr>
              <a:t> for equality. Pandas will check that, in addition to having the same data, both have the same values for the index when it compares the rows. If we sort our </a:t>
            </a:r>
            <a:r>
              <a:rPr lang="en-US" b="0" i="0" dirty="0" err="1">
                <a:solidFill>
                  <a:srgbClr val="6D737D"/>
                </a:solidFill>
                <a:effectLst/>
                <a:latin typeface="walsheim"/>
              </a:rPr>
              <a:t>dataframe</a:t>
            </a:r>
            <a:r>
              <a:rPr lang="en-US" b="0" i="0" dirty="0">
                <a:solidFill>
                  <a:srgbClr val="6D737D"/>
                </a:solidFill>
                <a:effectLst/>
                <a:latin typeface="walsheim"/>
              </a:rPr>
              <a:t> by temperature in Celsius and check whether it is equal to the original </a:t>
            </a:r>
            <a:r>
              <a:rPr lang="en-US" b="0" i="0" dirty="0" err="1">
                <a:solidFill>
                  <a:srgbClr val="6D737D"/>
                </a:solidFill>
                <a:effectLst/>
                <a:latin typeface="walsheim"/>
              </a:rPr>
              <a:t>dataframe</a:t>
            </a:r>
            <a:r>
              <a:rPr lang="en-US" b="0" i="0" dirty="0">
                <a:solidFill>
                  <a:srgbClr val="6D737D"/>
                </a:solidFill>
                <a:effectLst/>
                <a:latin typeface="walsheim"/>
              </a:rPr>
              <a:t>, pandas tells us that it isn't.</a:t>
            </a:r>
          </a:p>
          <a:p>
            <a:pPr marL="158750" indent="0">
              <a:buNone/>
            </a:pPr>
            <a:endParaRPr dirty="0">
              <a:uFillTx/>
            </a:endParaRPr>
          </a:p>
        </p:txBody>
      </p:sp>
    </p:spTree>
    <p:extLst>
      <p:ext uri="{BB962C8B-B14F-4D97-AF65-F5344CB8AC3E}">
        <p14:creationId xmlns:p14="http://schemas.microsoft.com/office/powerpoint/2010/main" val="2619843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2221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034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Once we have collected our data, brought it into a </a:t>
            </a:r>
            <a:r>
              <a:rPr lang="en-US" dirty="0"/>
              <a:t>DataFrame</a:t>
            </a:r>
            <a:r>
              <a:rPr lang="en-US" b="0" i="0" dirty="0">
                <a:solidFill>
                  <a:srgbClr val="6D737D"/>
                </a:solidFill>
                <a:effectLst/>
                <a:latin typeface="walsheim"/>
              </a:rPr>
              <a:t> object, and used the skills we discussed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to familiarize ourselves with the data, we will need to perform some data cleaning. An initial round of data cleaning will often give us the bare minimum we need to start exploring our data. </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r>
              <a:rPr lang="en-US" b="0" i="0" dirty="0">
                <a:solidFill>
                  <a:srgbClr val="6D737D"/>
                </a:solidFill>
                <a:effectLst/>
                <a:latin typeface="walsheim"/>
              </a:rPr>
              <a:t>Data cleaning is the best starting point for data wrangling, since having the data stored as the correct data types and easy-to-reference names will open up many avenues for exploration, such as summary statistics, sorting, and filtering. Since we covered filtering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we will focus on the other topics from the preceding list in this lesson.</a:t>
            </a:r>
            <a:endParaRPr dirty="0">
              <a:uFillTx/>
            </a:endParaRPr>
          </a:p>
        </p:txBody>
      </p:sp>
    </p:spTree>
    <p:extLst>
      <p:ext uri="{BB962C8B-B14F-4D97-AF65-F5344CB8AC3E}">
        <p14:creationId xmlns:p14="http://schemas.microsoft.com/office/powerpoint/2010/main" val="2900304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also provide a list of columns to use as the index. This will create a </a:t>
            </a:r>
            <a:r>
              <a:rPr lang="en-US" b="0" i="0" dirty="0" err="1">
                <a:solidFill>
                  <a:srgbClr val="6D737D"/>
                </a:solidFill>
                <a:effectLst/>
                <a:latin typeface="walsheim"/>
              </a:rPr>
              <a:t>MultiIndex</a:t>
            </a:r>
            <a:r>
              <a:rPr lang="en-US" b="0" i="0" dirty="0">
                <a:solidFill>
                  <a:srgbClr val="6D737D"/>
                </a:solidFill>
                <a:effectLst/>
                <a:latin typeface="walsheim"/>
              </a:rPr>
              <a:t> object, where the first element in the list is the outermost level and the last is the innermost. We will discuss this further in the </a:t>
            </a:r>
            <a:r>
              <a:rPr lang="en-US" b="0" i="1" dirty="0">
                <a:solidFill>
                  <a:srgbClr val="6D737D"/>
                </a:solidFill>
                <a:effectLst/>
                <a:latin typeface="walsheim"/>
              </a:rPr>
              <a:t>Pivoting DataFrames</a:t>
            </a:r>
            <a:r>
              <a:rPr lang="en-US" b="0" i="0" dirty="0">
                <a:solidFill>
                  <a:srgbClr val="6D737D"/>
                </a:solidFill>
                <a:effectLst/>
                <a:latin typeface="walsheim"/>
              </a:rPr>
              <a:t> section.</a:t>
            </a:r>
          </a:p>
          <a:p>
            <a:pPr algn="l"/>
            <a:r>
              <a:rPr lang="en-US" b="0" i="0" dirty="0">
                <a:solidFill>
                  <a:srgbClr val="6D737D"/>
                </a:solidFill>
                <a:effectLst/>
                <a:latin typeface="walsheim"/>
              </a:rPr>
              <a:t>Setting the index to a datetime lets us take advantage of datetime slicing and indexing, which we briefly discussed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As long as we provide a date format that pandas understands, we can grab the data. To select all of 2018, we can use </a:t>
            </a:r>
            <a:r>
              <a:rPr lang="en-US" b="0" i="0" dirty="0" err="1">
                <a:solidFill>
                  <a:srgbClr val="6D737D"/>
                </a:solidFill>
                <a:effectLst/>
                <a:latin typeface="walsheim"/>
              </a:rPr>
              <a:t>df.loc</a:t>
            </a:r>
            <a:r>
              <a:rPr lang="en-US" b="0" i="0" dirty="0">
                <a:solidFill>
                  <a:srgbClr val="6D737D"/>
                </a:solidFill>
                <a:effectLst/>
                <a:latin typeface="walsheim"/>
              </a:rPr>
              <a:t>['2018']; for the fourth quarter of 2018, we can use </a:t>
            </a:r>
            <a:r>
              <a:rPr lang="en-US" b="0" i="0" dirty="0" err="1">
                <a:solidFill>
                  <a:srgbClr val="6D737D"/>
                </a:solidFill>
                <a:effectLst/>
                <a:latin typeface="walsheim"/>
              </a:rPr>
              <a:t>df.loc</a:t>
            </a:r>
            <a:r>
              <a:rPr lang="en-US" b="0" i="0" dirty="0">
                <a:solidFill>
                  <a:srgbClr val="6D737D"/>
                </a:solidFill>
                <a:effectLst/>
                <a:latin typeface="walsheim"/>
              </a:rPr>
              <a:t>['2018-Q4']; and for October, we can use </a:t>
            </a:r>
            <a:r>
              <a:rPr lang="en-US" b="0" i="0" dirty="0" err="1">
                <a:solidFill>
                  <a:srgbClr val="6D737D"/>
                </a:solidFill>
                <a:effectLst/>
                <a:latin typeface="walsheim"/>
              </a:rPr>
              <a:t>df.loc</a:t>
            </a:r>
            <a:r>
              <a:rPr lang="en-US" b="0" i="0" dirty="0">
                <a:solidFill>
                  <a:srgbClr val="6D737D"/>
                </a:solidFill>
                <a:effectLst/>
                <a:latin typeface="walsheim"/>
              </a:rPr>
              <a:t>['2018-10'].</a:t>
            </a:r>
          </a:p>
          <a:p>
            <a:pPr marL="158750" indent="0">
              <a:buNone/>
            </a:pPr>
            <a:endParaRPr dirty="0">
              <a:uFillTx/>
            </a:endParaRPr>
          </a:p>
        </p:txBody>
      </p:sp>
    </p:spTree>
    <p:extLst>
      <p:ext uri="{BB962C8B-B14F-4D97-AF65-F5344CB8AC3E}">
        <p14:creationId xmlns:p14="http://schemas.microsoft.com/office/powerpoint/2010/main" val="254611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57150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05291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06078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In some cases, we may have an index we want to continue to use, but we need to align it to certain values. For this purpose, we have the reindex() method. We provide it with an index to align our data to, and it adjusts the index accordingly. Note that this new index isn't necessarily part of the data—we simply have an index and want to match the current data up to it.</a:t>
            </a:r>
          </a:p>
          <a:p>
            <a:pPr algn="l"/>
            <a:r>
              <a:rPr lang="en-US" b="0" i="0" dirty="0">
                <a:solidFill>
                  <a:srgbClr val="6D737D"/>
                </a:solidFill>
                <a:effectLst/>
                <a:latin typeface="walsheim"/>
              </a:rPr>
              <a:t>As an example, we will turn to the S&amp;P 500 stock data in the sp500.csv file. It contains the </a:t>
            </a:r>
            <a:r>
              <a:rPr lang="en-US" b="1" i="0" dirty="0">
                <a:solidFill>
                  <a:srgbClr val="6D737D"/>
                </a:solidFill>
                <a:effectLst/>
                <a:latin typeface="walsheim"/>
              </a:rPr>
              <a:t>opening</a:t>
            </a:r>
            <a:r>
              <a:rPr lang="en-US" b="0" i="0" dirty="0">
                <a:solidFill>
                  <a:srgbClr val="6D737D"/>
                </a:solidFill>
                <a:effectLst/>
                <a:latin typeface="walsheim"/>
              </a:rPr>
              <a:t>, </a:t>
            </a:r>
            <a:r>
              <a:rPr lang="en-US" b="1" i="0" dirty="0">
                <a:solidFill>
                  <a:srgbClr val="6D737D"/>
                </a:solidFill>
                <a:effectLst/>
                <a:latin typeface="walsheim"/>
              </a:rPr>
              <a:t>high</a:t>
            </a:r>
            <a:r>
              <a:rPr lang="en-US" b="0" i="0" dirty="0">
                <a:solidFill>
                  <a:srgbClr val="6D737D"/>
                </a:solidFill>
                <a:effectLst/>
                <a:latin typeface="walsheim"/>
              </a:rPr>
              <a:t>, </a:t>
            </a:r>
            <a:r>
              <a:rPr lang="en-US" b="1" i="0" dirty="0">
                <a:solidFill>
                  <a:srgbClr val="6D737D"/>
                </a:solidFill>
                <a:effectLst/>
                <a:latin typeface="walsheim"/>
              </a:rPr>
              <a:t>low</a:t>
            </a:r>
            <a:r>
              <a:rPr lang="en-US" b="0" i="0" dirty="0">
                <a:solidFill>
                  <a:srgbClr val="6D737D"/>
                </a:solidFill>
                <a:effectLst/>
                <a:latin typeface="walsheim"/>
              </a:rPr>
              <a:t>, and </a:t>
            </a:r>
            <a:r>
              <a:rPr lang="en-US" b="1" i="0" dirty="0">
                <a:solidFill>
                  <a:srgbClr val="6D737D"/>
                </a:solidFill>
                <a:effectLst/>
                <a:latin typeface="walsheim"/>
              </a:rPr>
              <a:t>closing</a:t>
            </a:r>
            <a:r>
              <a:rPr lang="en-US" b="0" i="0" dirty="0">
                <a:solidFill>
                  <a:srgbClr val="6D737D"/>
                </a:solidFill>
                <a:effectLst/>
                <a:latin typeface="walsheim"/>
              </a:rPr>
              <a:t> (also called </a:t>
            </a:r>
            <a:r>
              <a:rPr lang="en-US" b="1" i="0" dirty="0">
                <a:solidFill>
                  <a:srgbClr val="6D737D"/>
                </a:solidFill>
                <a:effectLst/>
                <a:latin typeface="walsheim"/>
              </a:rPr>
              <a:t>OHLC</a:t>
            </a:r>
            <a:r>
              <a:rPr lang="en-US" b="0" i="0" dirty="0">
                <a:solidFill>
                  <a:srgbClr val="6D737D"/>
                </a:solidFill>
                <a:effectLst/>
                <a:latin typeface="walsheim"/>
              </a:rPr>
              <a:t>) prices daily for the S&amp;P 500 from 2017 through the end of 2018, along with volume traded and the adjusted close (which we won't use).</a:t>
            </a:r>
          </a:p>
          <a:p>
            <a:pPr marL="158750" indent="0">
              <a:buNone/>
            </a:pPr>
            <a:endParaRPr dirty="0">
              <a:uFillTx/>
            </a:endParaRPr>
          </a:p>
        </p:txBody>
      </p:sp>
    </p:spTree>
    <p:extLst>
      <p:ext uri="{BB962C8B-B14F-4D97-AF65-F5344CB8AC3E}">
        <p14:creationId xmlns:p14="http://schemas.microsoft.com/office/powerpoint/2010/main" val="679069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Let's see what our data looks like and mark the day of the week for each row in order to understand what the index contains. We can easily isolate the date part from an index of type </a:t>
            </a:r>
            <a:r>
              <a:rPr lang="en-US" dirty="0" err="1"/>
              <a:t>DatetimeIndex</a:t>
            </a:r>
            <a:r>
              <a:rPr lang="en-US" b="0" i="0" dirty="0">
                <a:solidFill>
                  <a:srgbClr val="6D737D"/>
                </a:solidFill>
                <a:effectLst/>
                <a:latin typeface="walsheim"/>
              </a:rPr>
              <a:t>. When isolating date parts, </a:t>
            </a:r>
            <a:r>
              <a:rPr lang="en-US" dirty="0"/>
              <a:t>pandas</a:t>
            </a:r>
            <a:r>
              <a:rPr lang="en-US" b="0" i="0" dirty="0">
                <a:solidFill>
                  <a:srgbClr val="6D737D"/>
                </a:solidFill>
                <a:effectLst/>
                <a:latin typeface="walsheim"/>
              </a:rPr>
              <a:t> will give us the numeric representation of what we are looking for; if we are looking for the string version, we should look to see whether there is already a method before writing our own conversion function.</a:t>
            </a:r>
            <a:endParaRPr dirty="0">
              <a:uFillTx/>
            </a:endParaRPr>
          </a:p>
        </p:txBody>
      </p:sp>
    </p:spTree>
    <p:extLst>
      <p:ext uri="{BB962C8B-B14F-4D97-AF65-F5344CB8AC3E}">
        <p14:creationId xmlns:p14="http://schemas.microsoft.com/office/powerpoint/2010/main" val="2395288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also do this with a series, but first, we need to access the dt attribute. For example, if we had a date column in the </a:t>
            </a:r>
            <a:r>
              <a:rPr lang="en-US" b="0" i="0" dirty="0" err="1">
                <a:solidFill>
                  <a:srgbClr val="6D737D"/>
                </a:solidFill>
                <a:effectLst/>
                <a:latin typeface="walsheim"/>
              </a:rPr>
              <a:t>sp</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we could grab the month with </a:t>
            </a:r>
            <a:r>
              <a:rPr lang="en-US" b="0" i="0" dirty="0" err="1">
                <a:solidFill>
                  <a:srgbClr val="6D737D"/>
                </a:solidFill>
                <a:effectLst/>
                <a:latin typeface="walsheim"/>
              </a:rPr>
              <a:t>sp.date.dt.month</a:t>
            </a:r>
            <a:r>
              <a:rPr lang="en-US" b="0" i="0" dirty="0">
                <a:solidFill>
                  <a:srgbClr val="6D737D"/>
                </a:solidFill>
                <a:effectLst/>
                <a:latin typeface="walsheim"/>
              </a:rPr>
              <a:t>. You can find the full list of what can be accessed at </a:t>
            </a:r>
            <a:r>
              <a:rPr lang="en-US" b="0" i="0" u="none" strike="noStrike" dirty="0">
                <a:solidFill>
                  <a:srgbClr val="4AC5E3"/>
                </a:solidFill>
                <a:effectLst/>
                <a:latin typeface="walsheim"/>
                <a:hlinkClick r:id="rId3"/>
              </a:rPr>
              <a:t>https://pandas.pydata.org/pandas-docs/stable/reference/series.html#datetimelike-properties</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1214826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If we were analyzing the performance of a group of assets in a portfolio that included the S&amp;P 500 and something that trades on the weekend, such as bitcoin, we would need to have values for every day of the year for the S&amp;P 500. Otherwise, when looking at the daily value of our portfolio we would see huge drops every day the market was closed. To illustrate this, let's read in the bitcoin data from the </a:t>
            </a:r>
            <a:r>
              <a:rPr lang="en-US" dirty="0"/>
              <a:t>bitcoin.csv</a:t>
            </a:r>
            <a:r>
              <a:rPr lang="en-US" b="0" i="0" dirty="0">
                <a:solidFill>
                  <a:srgbClr val="6D737D"/>
                </a:solidFill>
                <a:effectLst/>
                <a:latin typeface="walsheim"/>
              </a:rPr>
              <a:t> file and combine the S&amp;P 500 and bitcoin data into a portfolio.</a:t>
            </a:r>
            <a:endParaRPr dirty="0">
              <a:uFillTx/>
            </a:endParaRPr>
          </a:p>
        </p:txBody>
      </p:sp>
    </p:spTree>
    <p:extLst>
      <p:ext uri="{BB962C8B-B14F-4D97-AF65-F5344CB8AC3E}">
        <p14:creationId xmlns:p14="http://schemas.microsoft.com/office/powerpoint/2010/main" val="4160480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To analyze the portfolio, we will need to aggregate the data by day; this is a topic for </a:t>
            </a:r>
            <a:r>
              <a:rPr lang="en-US" b="0" i="1" u="none" strike="noStrike" dirty="0">
                <a:solidFill>
                  <a:srgbClr val="4AC5E3"/>
                </a:solidFill>
                <a:effectLst/>
                <a:latin typeface="walsheim"/>
                <a:hlinkClick r:id="rId3"/>
              </a:rPr>
              <a:t>lesson 4</a:t>
            </a:r>
            <a:r>
              <a:rPr lang="en-US" b="0" i="0" dirty="0">
                <a:solidFill>
                  <a:srgbClr val="6D737D"/>
                </a:solidFill>
                <a:effectLst/>
                <a:latin typeface="walsheim"/>
              </a:rPr>
              <a:t>, </a:t>
            </a:r>
            <a:r>
              <a:rPr lang="en-US" b="0" i="1" dirty="0">
                <a:solidFill>
                  <a:srgbClr val="6D737D"/>
                </a:solidFill>
                <a:effectLst/>
                <a:latin typeface="walsheim"/>
              </a:rPr>
              <a:t>Aggregating Pandas DataFrames</a:t>
            </a:r>
            <a:r>
              <a:rPr lang="en-US" b="0" i="0" dirty="0">
                <a:solidFill>
                  <a:srgbClr val="6D737D"/>
                </a:solidFill>
                <a:effectLst/>
                <a:latin typeface="walsheim"/>
              </a:rPr>
              <a:t>, so, for now, don't worry too much about how this aggregation is being performed—just know that we are summing up the data by day. </a:t>
            </a:r>
            <a:endParaRPr dirty="0">
              <a:uFillTx/>
            </a:endParaRPr>
          </a:p>
        </p:txBody>
      </p:sp>
    </p:spTree>
    <p:extLst>
      <p:ext uri="{BB962C8B-B14F-4D97-AF65-F5344CB8AC3E}">
        <p14:creationId xmlns:p14="http://schemas.microsoft.com/office/powerpoint/2010/main" val="4220077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36063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Let's move on to the </a:t>
            </a:r>
            <a:r>
              <a:rPr lang="en-US" dirty="0"/>
              <a:t>3-cleaning_data.ipynb</a:t>
            </a:r>
            <a:r>
              <a:rPr lang="en-US" b="0" i="0" dirty="0">
                <a:solidFill>
                  <a:srgbClr val="6D737D"/>
                </a:solidFill>
                <a:effectLst/>
                <a:latin typeface="walsheim"/>
              </a:rPr>
              <a:t> notebook for our discussion of data cleaning. As usual, we will begin by importing </a:t>
            </a:r>
            <a:r>
              <a:rPr lang="en-US" dirty="0"/>
              <a:t>pandas</a:t>
            </a:r>
            <a:r>
              <a:rPr lang="en-US" b="0" i="0" dirty="0">
                <a:solidFill>
                  <a:srgbClr val="6D737D"/>
                </a:solidFill>
                <a:effectLst/>
                <a:latin typeface="walsheim"/>
              </a:rPr>
              <a:t> and reading in our data.</a:t>
            </a:r>
            <a:endParaRPr dirty="0">
              <a:uFillTx/>
            </a:endParaRPr>
          </a:p>
        </p:txBody>
      </p:sp>
    </p:spTree>
    <p:extLst>
      <p:ext uri="{BB962C8B-B14F-4D97-AF65-F5344CB8AC3E}">
        <p14:creationId xmlns:p14="http://schemas.microsoft.com/office/powerpoint/2010/main" val="923081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71351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77943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Clearly, this is a problem; an asset's value doesn't drop to zero whenever the market is closed. If we want pandas to fill the missing data in for us, we will need to reindex the S&amp;P 500 data with bitcoin's index using the reindex() method, passing one of the following strategies to the method parameter:</a:t>
            </a:r>
          </a:p>
          <a:p>
            <a:pPr algn="l">
              <a:buFont typeface="Arial" panose="020B0604020202020204" pitchFamily="34" charset="0"/>
              <a:buChar char="•"/>
            </a:pPr>
            <a:r>
              <a:rPr lang="en-US" b="0" i="0" dirty="0">
                <a:solidFill>
                  <a:srgbClr val="6D737D"/>
                </a:solidFill>
                <a:effectLst/>
                <a:latin typeface="walsheim"/>
              </a:rPr>
              <a:t>'</a:t>
            </a:r>
            <a:r>
              <a:rPr lang="en-US" b="0" i="0" dirty="0" err="1">
                <a:solidFill>
                  <a:srgbClr val="6D737D"/>
                </a:solidFill>
                <a:effectLst/>
                <a:latin typeface="walsheim"/>
              </a:rPr>
              <a:t>ffill</a:t>
            </a:r>
            <a:r>
              <a:rPr lang="en-US" b="0" i="0" dirty="0">
                <a:solidFill>
                  <a:srgbClr val="6D737D"/>
                </a:solidFill>
                <a:effectLst/>
                <a:latin typeface="walsheim"/>
              </a:rPr>
              <a:t>': This method brings values forward. In the previous example, this fills the days the market was closed with the data for the last time the market was open before those days.</a:t>
            </a:r>
          </a:p>
          <a:p>
            <a:pPr algn="l">
              <a:buFont typeface="Arial" panose="020B0604020202020204" pitchFamily="34" charset="0"/>
              <a:buChar char="•"/>
            </a:pPr>
            <a:r>
              <a:rPr lang="en-US" b="0" i="0" dirty="0">
                <a:solidFill>
                  <a:srgbClr val="6D737D"/>
                </a:solidFill>
                <a:effectLst/>
                <a:latin typeface="walsheim"/>
              </a:rPr>
              <a:t>'</a:t>
            </a:r>
            <a:r>
              <a:rPr lang="en-US" b="0" i="0" dirty="0" err="1">
                <a:solidFill>
                  <a:srgbClr val="6D737D"/>
                </a:solidFill>
                <a:effectLst/>
                <a:latin typeface="walsheim"/>
              </a:rPr>
              <a:t>bfill</a:t>
            </a:r>
            <a:r>
              <a:rPr lang="en-US" b="0" i="0" dirty="0">
                <a:solidFill>
                  <a:srgbClr val="6D737D"/>
                </a:solidFill>
                <a:effectLst/>
                <a:latin typeface="walsheim"/>
              </a:rPr>
              <a:t>': This method backpropagates the values, which will result in carrying future results to past dates, meaning that this isn't the right option here.</a:t>
            </a:r>
          </a:p>
          <a:p>
            <a:pPr algn="l">
              <a:buFont typeface="Arial" panose="020B0604020202020204" pitchFamily="34" charset="0"/>
              <a:buChar char="•"/>
            </a:pPr>
            <a:r>
              <a:rPr lang="en-US" b="0" i="0" dirty="0">
                <a:solidFill>
                  <a:srgbClr val="6D737D"/>
                </a:solidFill>
                <a:effectLst/>
                <a:latin typeface="walsheim"/>
              </a:rPr>
              <a:t>'nearest': This method fills according to the rows closest to the missing ones, which in this case will result in Sundays getting the data for the following Mondays, and Saturdays getting the data from the previous Fridays.</a:t>
            </a:r>
          </a:p>
          <a:p>
            <a:pPr marL="158750" indent="0">
              <a:buNone/>
            </a:pPr>
            <a:endParaRPr dirty="0">
              <a:uFillTx/>
            </a:endParaRPr>
          </a:p>
        </p:txBody>
      </p:sp>
    </p:spTree>
    <p:extLst>
      <p:ext uri="{BB962C8B-B14F-4D97-AF65-F5344CB8AC3E}">
        <p14:creationId xmlns:p14="http://schemas.microsoft.com/office/powerpoint/2010/main" val="1684458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16212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The compare() method will show us the values that differ across identically-labeled </a:t>
            </a:r>
            <a:r>
              <a:rPr lang="en-US" b="0" i="0" dirty="0" err="1">
                <a:solidFill>
                  <a:srgbClr val="6D737D"/>
                </a:solidFill>
                <a:effectLst/>
                <a:latin typeface="walsheim"/>
              </a:rPr>
              <a:t>dataframes</a:t>
            </a:r>
            <a:r>
              <a:rPr lang="en-US" b="0" i="0" dirty="0">
                <a:solidFill>
                  <a:srgbClr val="6D737D"/>
                </a:solidFill>
                <a:effectLst/>
                <a:latin typeface="walsheim"/>
              </a:rPr>
              <a:t> (same index and columns); we can use it to isolate the changes in our data when forward-filling here. There is an example in the notebook.</a:t>
            </a:r>
          </a:p>
          <a:p>
            <a:pPr algn="l"/>
            <a:r>
              <a:rPr lang="en-US" b="0" i="0" dirty="0">
                <a:solidFill>
                  <a:srgbClr val="6D737D"/>
                </a:solidFill>
                <a:effectLst/>
                <a:latin typeface="walsheim"/>
              </a:rPr>
              <a:t>Ideally, we only want to maintain the value of the stock when the stock market is closed—the volume traded should be zero. In order to handle the </a:t>
            </a:r>
            <a:r>
              <a:rPr lang="en-US" b="0" i="0" dirty="0" err="1">
                <a:solidFill>
                  <a:srgbClr val="6D737D"/>
                </a:solidFill>
                <a:effectLst/>
                <a:latin typeface="walsheim"/>
              </a:rPr>
              <a:t>NaN</a:t>
            </a:r>
            <a:r>
              <a:rPr lang="en-US" b="0" i="0" dirty="0">
                <a:solidFill>
                  <a:srgbClr val="6D737D"/>
                </a:solidFill>
                <a:effectLst/>
                <a:latin typeface="walsheim"/>
              </a:rPr>
              <a:t> values in a different manner for each column, we will turn to the assign() method. To fill any </a:t>
            </a:r>
            <a:r>
              <a:rPr lang="en-US" b="0" i="0" dirty="0" err="1">
                <a:solidFill>
                  <a:srgbClr val="6D737D"/>
                </a:solidFill>
                <a:effectLst/>
                <a:latin typeface="walsheim"/>
              </a:rPr>
              <a:t>NaN</a:t>
            </a:r>
            <a:r>
              <a:rPr lang="en-US" b="0" i="0" dirty="0">
                <a:solidFill>
                  <a:srgbClr val="6D737D"/>
                </a:solidFill>
                <a:effectLst/>
                <a:latin typeface="walsheim"/>
              </a:rPr>
              <a:t> values in the volume column with 0, we will use the </a:t>
            </a:r>
            <a:r>
              <a:rPr lang="en-US" b="0" i="0" dirty="0" err="1">
                <a:solidFill>
                  <a:srgbClr val="6D737D"/>
                </a:solidFill>
                <a:effectLst/>
                <a:latin typeface="walsheim"/>
              </a:rPr>
              <a:t>fillna</a:t>
            </a:r>
            <a:r>
              <a:rPr lang="en-US" b="0" i="0" dirty="0">
                <a:solidFill>
                  <a:srgbClr val="6D737D"/>
                </a:solidFill>
                <a:effectLst/>
                <a:latin typeface="walsheim"/>
              </a:rPr>
              <a:t>() method, which we will see more of in the </a:t>
            </a:r>
            <a:r>
              <a:rPr lang="en-US" b="0" i="1" dirty="0">
                <a:solidFill>
                  <a:srgbClr val="6D737D"/>
                </a:solidFill>
                <a:effectLst/>
                <a:latin typeface="walsheim"/>
              </a:rPr>
              <a:t>Handling duplicate, missing, or invalid data</a:t>
            </a:r>
            <a:r>
              <a:rPr lang="en-US" b="0" i="0" dirty="0">
                <a:solidFill>
                  <a:srgbClr val="6D737D"/>
                </a:solidFill>
                <a:effectLst/>
                <a:latin typeface="walsheim"/>
              </a:rPr>
              <a:t> section, later in this lesson. The </a:t>
            </a:r>
            <a:r>
              <a:rPr lang="en-US" b="0" i="0" dirty="0" err="1">
                <a:solidFill>
                  <a:srgbClr val="6D737D"/>
                </a:solidFill>
                <a:effectLst/>
                <a:latin typeface="walsheim"/>
              </a:rPr>
              <a:t>fillna</a:t>
            </a:r>
            <a:r>
              <a:rPr lang="en-US" b="0" i="0" dirty="0">
                <a:solidFill>
                  <a:srgbClr val="6D737D"/>
                </a:solidFill>
                <a:effectLst/>
                <a:latin typeface="walsheim"/>
              </a:rPr>
              <a:t>() method also allows us to pass in a method instead of a value, so we can forward-fill the close column, which was the only column that made sense from our previous attempt.</a:t>
            </a:r>
          </a:p>
          <a:p>
            <a:pPr marL="158750" indent="0">
              <a:buNone/>
            </a:pPr>
            <a:endParaRPr dirty="0">
              <a:uFillTx/>
            </a:endParaRPr>
          </a:p>
        </p:txBody>
      </p:sp>
    </p:spTree>
    <p:extLst>
      <p:ext uri="{BB962C8B-B14F-4D97-AF65-F5344CB8AC3E}">
        <p14:creationId xmlns:p14="http://schemas.microsoft.com/office/powerpoint/2010/main" val="756025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6D737D"/>
                </a:solidFill>
                <a:effectLst/>
                <a:latin typeface="walsheim"/>
              </a:rPr>
              <a:t>Vectorized operations</a:t>
            </a:r>
            <a:r>
              <a:rPr lang="en-US" b="0" i="0" dirty="0">
                <a:solidFill>
                  <a:srgbClr val="6D737D"/>
                </a:solidFill>
                <a:effectLst/>
                <a:latin typeface="walsheim"/>
              </a:rPr>
              <a:t> are performed on all the elements in the array at once; since each element has the same data type, these calculations can be run rather quickly. As a general rule of thumb, with </a:t>
            </a:r>
            <a:r>
              <a:rPr lang="en-US" dirty="0"/>
              <a:t>pandas</a:t>
            </a:r>
            <a:r>
              <a:rPr lang="en-US" b="0" i="0" dirty="0">
                <a:solidFill>
                  <a:srgbClr val="6D737D"/>
                </a:solidFill>
                <a:effectLst/>
                <a:latin typeface="walsheim"/>
              </a:rPr>
              <a:t>, we should avoid writing loops in favor of vectorized operations for better performance. NumPy functions are designed to work on arrays, so they are perfect candidates for high-performance </a:t>
            </a:r>
            <a:r>
              <a:rPr lang="en-US" dirty="0"/>
              <a:t>pandas</a:t>
            </a:r>
            <a:r>
              <a:rPr lang="en-US" b="0" i="0" dirty="0">
                <a:solidFill>
                  <a:srgbClr val="6D737D"/>
                </a:solidFill>
                <a:effectLst/>
                <a:latin typeface="walsheim"/>
              </a:rPr>
              <a:t> code. This will make it easy for us to set any </a:t>
            </a:r>
            <a:r>
              <a:rPr lang="en-US" dirty="0" err="1"/>
              <a:t>NaN</a:t>
            </a:r>
            <a:r>
              <a:rPr lang="en-US" b="0" i="0" dirty="0">
                <a:solidFill>
                  <a:srgbClr val="6D737D"/>
                </a:solidFill>
                <a:effectLst/>
                <a:latin typeface="walsheim"/>
              </a:rPr>
              <a:t> values in the </a:t>
            </a:r>
            <a:r>
              <a:rPr lang="en-US" dirty="0"/>
              <a:t>open</a:t>
            </a:r>
            <a:r>
              <a:rPr lang="en-US" b="0" i="0" dirty="0">
                <a:solidFill>
                  <a:srgbClr val="6D737D"/>
                </a:solidFill>
                <a:effectLst/>
                <a:latin typeface="walsheim"/>
              </a:rPr>
              <a:t>, </a:t>
            </a:r>
            <a:r>
              <a:rPr lang="en-US" dirty="0"/>
              <a:t>high</a:t>
            </a:r>
            <a:r>
              <a:rPr lang="en-US" b="0" i="0" dirty="0">
                <a:solidFill>
                  <a:srgbClr val="6D737D"/>
                </a:solidFill>
                <a:effectLst/>
                <a:latin typeface="walsheim"/>
              </a:rPr>
              <a:t>, or </a:t>
            </a:r>
            <a:r>
              <a:rPr lang="en-US" dirty="0"/>
              <a:t>low</a:t>
            </a:r>
            <a:r>
              <a:rPr lang="en-US" b="0" i="0" dirty="0">
                <a:solidFill>
                  <a:srgbClr val="6D737D"/>
                </a:solidFill>
                <a:effectLst/>
                <a:latin typeface="walsheim"/>
              </a:rPr>
              <a:t> columns to the value in the </a:t>
            </a:r>
            <a:r>
              <a:rPr lang="en-US" dirty="0"/>
              <a:t>close</a:t>
            </a:r>
            <a:r>
              <a:rPr lang="en-US" b="0" i="0" dirty="0">
                <a:solidFill>
                  <a:srgbClr val="6D737D"/>
                </a:solidFill>
                <a:effectLst/>
                <a:latin typeface="walsheim"/>
              </a:rPr>
              <a:t> column for the same day.</a:t>
            </a:r>
            <a:endParaRPr dirty="0">
              <a:uFillTx/>
            </a:endParaRPr>
          </a:p>
        </p:txBody>
      </p:sp>
    </p:spTree>
    <p:extLst>
      <p:ext uri="{BB962C8B-B14F-4D97-AF65-F5344CB8AC3E}">
        <p14:creationId xmlns:p14="http://schemas.microsoft.com/office/powerpoint/2010/main" val="2939005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24542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On Saturday, January 7th and Sunday, January 8th, we now have volume traded at zero. </a:t>
            </a:r>
          </a:p>
          <a:p>
            <a:pPr marL="158750" indent="0">
              <a:buNone/>
            </a:pPr>
            <a:endParaRPr lang="en-US" dirty="0">
              <a:uFillTx/>
            </a:endParaRPr>
          </a:p>
          <a:p>
            <a:pPr marL="158750" indent="0">
              <a:buNone/>
            </a:pPr>
            <a:endParaRPr lang="en-US" dirty="0">
              <a:uFillTx/>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Here, we use </a:t>
            </a:r>
            <a:r>
              <a:rPr lang="en-US" b="0" i="0" dirty="0" err="1">
                <a:solidFill>
                  <a:srgbClr val="6D737D"/>
                </a:solidFill>
                <a:effectLst/>
                <a:latin typeface="walsheim"/>
              </a:rPr>
              <a:t>np.where</a:t>
            </a:r>
            <a:r>
              <a:rPr lang="en-US" b="0" i="0" dirty="0">
                <a:solidFill>
                  <a:srgbClr val="6D737D"/>
                </a:solidFill>
                <a:effectLst/>
                <a:latin typeface="walsheim"/>
              </a:rPr>
              <a:t>() to both introduce a function we will see throughout this course and to make it easier to understand what is going on, but note that </a:t>
            </a:r>
            <a:r>
              <a:rPr lang="en-US" b="0" i="0" dirty="0" err="1">
                <a:solidFill>
                  <a:srgbClr val="6D737D"/>
                </a:solidFill>
                <a:effectLst/>
                <a:latin typeface="walsheim"/>
              </a:rPr>
              <a:t>np.where</a:t>
            </a:r>
            <a:r>
              <a:rPr lang="en-US" b="0" i="0" dirty="0">
                <a:solidFill>
                  <a:srgbClr val="6D737D"/>
                </a:solidFill>
                <a:effectLst/>
                <a:latin typeface="walsheim"/>
              </a:rPr>
              <a:t>(</a:t>
            </a:r>
            <a:r>
              <a:rPr lang="en-US" b="0" i="0" dirty="0" err="1">
                <a:solidFill>
                  <a:srgbClr val="6D737D"/>
                </a:solidFill>
                <a:effectLst/>
                <a:latin typeface="walsheim"/>
              </a:rPr>
              <a:t>x.open.isnull</a:t>
            </a:r>
            <a:r>
              <a:rPr lang="en-US" b="0" i="0" dirty="0">
                <a:solidFill>
                  <a:srgbClr val="6D737D"/>
                </a:solidFill>
                <a:effectLst/>
                <a:latin typeface="walsheim"/>
              </a:rPr>
              <a:t>(), </a:t>
            </a:r>
            <a:r>
              <a:rPr lang="en-US" b="0" i="0" dirty="0" err="1">
                <a:solidFill>
                  <a:srgbClr val="6D737D"/>
                </a:solidFill>
                <a:effectLst/>
                <a:latin typeface="walsheim"/>
              </a:rPr>
              <a:t>x.close</a:t>
            </a:r>
            <a:r>
              <a:rPr lang="en-US" b="0" i="0" dirty="0">
                <a:solidFill>
                  <a:srgbClr val="6D737D"/>
                </a:solidFill>
                <a:effectLst/>
                <a:latin typeface="walsheim"/>
              </a:rPr>
              <a:t>, </a:t>
            </a:r>
            <a:r>
              <a:rPr lang="en-US" b="0" i="0" dirty="0" err="1">
                <a:solidFill>
                  <a:srgbClr val="6D737D"/>
                </a:solidFill>
                <a:effectLst/>
                <a:latin typeface="walsheim"/>
              </a:rPr>
              <a:t>x.open</a:t>
            </a:r>
            <a:r>
              <a:rPr lang="en-US" b="0" i="0" dirty="0">
                <a:solidFill>
                  <a:srgbClr val="6D737D"/>
                </a:solidFill>
                <a:effectLst/>
                <a:latin typeface="walsheim"/>
              </a:rPr>
              <a:t>) can be replaced with the </a:t>
            </a:r>
            <a:r>
              <a:rPr lang="en-US" b="0" i="0" dirty="0" err="1">
                <a:solidFill>
                  <a:srgbClr val="6D737D"/>
                </a:solidFill>
                <a:effectLst/>
                <a:latin typeface="walsheim"/>
              </a:rPr>
              <a:t>combine_first</a:t>
            </a:r>
            <a:r>
              <a:rPr lang="en-US" b="0" i="0" dirty="0">
                <a:solidFill>
                  <a:srgbClr val="6D737D"/>
                </a:solidFill>
                <a:effectLst/>
                <a:latin typeface="walsheim"/>
              </a:rPr>
              <a:t>() method, which (for this use case) is equivalent to </a:t>
            </a:r>
            <a:r>
              <a:rPr lang="en-US" b="0" i="0" dirty="0" err="1">
                <a:solidFill>
                  <a:srgbClr val="6D737D"/>
                </a:solidFill>
                <a:effectLst/>
                <a:latin typeface="walsheim"/>
              </a:rPr>
              <a:t>x.open.combine_first</a:t>
            </a:r>
            <a:r>
              <a:rPr lang="en-US" b="0" i="0" dirty="0">
                <a:solidFill>
                  <a:srgbClr val="6D737D"/>
                </a:solidFill>
                <a:effectLst/>
                <a:latin typeface="walsheim"/>
              </a:rPr>
              <a:t>(</a:t>
            </a:r>
            <a:r>
              <a:rPr lang="en-US" b="0" i="0" dirty="0" err="1">
                <a:solidFill>
                  <a:srgbClr val="6D737D"/>
                </a:solidFill>
                <a:effectLst/>
                <a:latin typeface="walsheim"/>
              </a:rPr>
              <a:t>x.close</a:t>
            </a:r>
            <a:r>
              <a:rPr lang="en-US" b="0" i="0" dirty="0">
                <a:solidFill>
                  <a:srgbClr val="6D737D"/>
                </a:solidFill>
                <a:effectLst/>
                <a:latin typeface="walsheim"/>
              </a:rPr>
              <a:t>). We will use the </a:t>
            </a:r>
            <a:r>
              <a:rPr lang="en-US" b="0" i="0" dirty="0" err="1">
                <a:solidFill>
                  <a:srgbClr val="6D737D"/>
                </a:solidFill>
                <a:effectLst/>
                <a:latin typeface="walsheim"/>
              </a:rPr>
              <a:t>combine_first</a:t>
            </a:r>
            <a:r>
              <a:rPr lang="en-US" b="0" i="0" dirty="0">
                <a:solidFill>
                  <a:srgbClr val="6D737D"/>
                </a:solidFill>
                <a:effectLst/>
                <a:latin typeface="walsheim"/>
              </a:rPr>
              <a:t>() method in the </a:t>
            </a:r>
            <a:r>
              <a:rPr lang="en-US" b="0" i="1" dirty="0">
                <a:solidFill>
                  <a:srgbClr val="6D737D"/>
                </a:solidFill>
                <a:effectLst/>
                <a:latin typeface="walsheim"/>
              </a:rPr>
              <a:t>Handling duplicate, missing, or invalid data</a:t>
            </a:r>
            <a:r>
              <a:rPr lang="en-US" b="0" i="0" dirty="0">
                <a:solidFill>
                  <a:srgbClr val="6D737D"/>
                </a:solidFill>
                <a:effectLst/>
                <a:latin typeface="walsheim"/>
              </a:rPr>
              <a:t> section, later this lesson.</a:t>
            </a:r>
          </a:p>
          <a:p>
            <a:pPr marL="158750" indent="0">
              <a:buNone/>
            </a:pPr>
            <a:endParaRPr dirty="0">
              <a:uFillTx/>
            </a:endParaRPr>
          </a:p>
        </p:txBody>
      </p:sp>
    </p:spTree>
    <p:extLst>
      <p:ext uri="{BB962C8B-B14F-4D97-AF65-F5344CB8AC3E}">
        <p14:creationId xmlns:p14="http://schemas.microsoft.com/office/powerpoint/2010/main" val="999354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52762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 orange dashed line is our original attempt at studying the portfolio (without reindexing), while the blue solid line is the portfolio we just built with reindexing and different filling strategies per column.</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We can also use the reindex() method to reorder the rows. For example, if our data is stored in x, then </a:t>
            </a:r>
            <a:r>
              <a:rPr lang="en-US" b="0" i="0" dirty="0" err="1">
                <a:solidFill>
                  <a:srgbClr val="6D737D"/>
                </a:solidFill>
                <a:effectLst/>
                <a:latin typeface="walsheim"/>
              </a:rPr>
              <a:t>x.reindex</a:t>
            </a:r>
            <a:r>
              <a:rPr lang="en-US" b="0" i="0" dirty="0">
                <a:solidFill>
                  <a:srgbClr val="6D737D"/>
                </a:solidFill>
                <a:effectLst/>
                <a:latin typeface="walsheim"/>
              </a:rPr>
              <a:t>([32, 20, 11]) will return a new DataFrame object of three rows: 32, 20, and 11 (in that order). This can be done along the columns with axis=1 (the default is axis=0 for rows).</a:t>
            </a:r>
          </a:p>
          <a:p>
            <a:pPr algn="l"/>
            <a:r>
              <a:rPr lang="en-US" b="0" i="0" dirty="0">
                <a:solidFill>
                  <a:srgbClr val="6D737D"/>
                </a:solidFill>
                <a:effectLst/>
                <a:latin typeface="walsheim"/>
              </a:rPr>
              <a:t>Now, let's turn our attention to reshaping data. Recall that we had to first filter the temperature data by the datatype column and then sort to find the warmest days; reshaping the data will make this easier, and also make it possible for us to aggregate and summarize the data.</a:t>
            </a:r>
          </a:p>
          <a:p>
            <a:pPr marL="158750" indent="0">
              <a:buNone/>
            </a:pPr>
            <a:endParaRPr dirty="0">
              <a:uFillTx/>
            </a:endParaRPr>
          </a:p>
        </p:txBody>
      </p:sp>
    </p:spTree>
    <p:extLst>
      <p:ext uri="{BB962C8B-B14F-4D97-AF65-F5344CB8AC3E}">
        <p14:creationId xmlns:p14="http://schemas.microsoft.com/office/powerpoint/2010/main" val="374708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For now, we will focus on making little tweaks to the data that will make it easier for us to use: renaming columns, converting each column into the most appropriate data type, sorting, and reindexing. Often, this will be the time to filter the data down, but we did that when we worked on requesting data from the API; for a review of filtering with </a:t>
            </a:r>
            <a:r>
              <a:rPr lang="en-US" dirty="0"/>
              <a:t>pandas</a:t>
            </a:r>
            <a:r>
              <a:rPr lang="en-US" b="0" i="0" dirty="0">
                <a:solidFill>
                  <a:srgbClr val="6D737D"/>
                </a:solidFill>
                <a:effectLst/>
                <a:latin typeface="walsheim"/>
              </a:rPr>
              <a:t>, refer to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545749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So far, we have discussed things we could change with the way the data was represented with zero ramifications. However, we didn't discuss a very important part of data cleaning: how to deal with data that appears to be duplicated, invalid, or missing. This is separated from the rest of the data cleaning discussion because it is an example where we will do some initial data cleaning, then reshape our data, and finally look to handle these potential issues; it is also a rather hefty topic.</a:t>
            </a:r>
            <a:endParaRPr dirty="0">
              <a:uFillTx/>
            </a:endParaRPr>
          </a:p>
        </p:txBody>
      </p:sp>
    </p:spTree>
    <p:extLst>
      <p:ext uri="{BB962C8B-B14F-4D97-AF65-F5344CB8AC3E}">
        <p14:creationId xmlns:p14="http://schemas.microsoft.com/office/powerpoint/2010/main" val="1597023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section is divided into two parts. In the first part, we will discuss some tactics to uncover issues within a dataset, and in the second part, we will learn how to mitigate some of the issues present in this dataset.</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 dirty_data.csv file contains wide format data from the weather API that has been altered to introduce many common data issues that we will encounter in the wild. </a:t>
            </a:r>
          </a:p>
          <a:p>
            <a:pPr marL="158750" indent="0">
              <a:buNone/>
            </a:pPr>
            <a:endParaRPr dirty="0">
              <a:uFillTx/>
            </a:endParaRPr>
          </a:p>
        </p:txBody>
      </p:sp>
    </p:spTree>
    <p:extLst>
      <p:ext uri="{BB962C8B-B14F-4D97-AF65-F5344CB8AC3E}">
        <p14:creationId xmlns:p14="http://schemas.microsoft.com/office/powerpoint/2010/main" val="159325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practice, </a:t>
            </a:r>
            <a:r>
              <a:rPr lang="en-US" dirty="0"/>
              <a:t>head()</a:t>
            </a:r>
            <a:r>
              <a:rPr lang="en-US" b="0" i="0" dirty="0">
                <a:solidFill>
                  <a:srgbClr val="6D737D"/>
                </a:solidFill>
                <a:effectLst/>
                <a:latin typeface="walsheim"/>
              </a:rPr>
              <a:t> and </a:t>
            </a:r>
            <a:r>
              <a:rPr lang="en-US" dirty="0"/>
              <a:t>tail()</a:t>
            </a:r>
            <a:r>
              <a:rPr lang="en-US" b="0" i="0" dirty="0">
                <a:solidFill>
                  <a:srgbClr val="6D737D"/>
                </a:solidFill>
                <a:effectLst/>
                <a:latin typeface="walsheim"/>
              </a:rPr>
              <a:t> aren't as robust as the rest of what we will discuss in this section, but we can still get some useful information by starting here. Our data is in wide format, and at a quick glance, we can see that we have some potential issues. Sometimes, the </a:t>
            </a:r>
            <a:r>
              <a:rPr lang="en-US" dirty="0"/>
              <a:t>station</a:t>
            </a:r>
            <a:r>
              <a:rPr lang="en-US" b="0" i="0" dirty="0">
                <a:solidFill>
                  <a:srgbClr val="6D737D"/>
                </a:solidFill>
                <a:effectLst/>
                <a:latin typeface="walsheim"/>
              </a:rPr>
              <a:t> field is recorded as </a:t>
            </a:r>
            <a:r>
              <a:rPr lang="en-US" dirty="0"/>
              <a:t>?</a:t>
            </a:r>
            <a:r>
              <a:rPr lang="en-US" b="0" i="0" dirty="0">
                <a:solidFill>
                  <a:srgbClr val="6D737D"/>
                </a:solidFill>
                <a:effectLst/>
                <a:latin typeface="walsheim"/>
              </a:rPr>
              <a:t>, while other times, it has a station ID. We have values of negative infinity (</a:t>
            </a:r>
            <a:r>
              <a:rPr lang="en-US" dirty="0"/>
              <a:t>-inf</a:t>
            </a:r>
            <a:r>
              <a:rPr lang="en-US" b="0" i="0" dirty="0">
                <a:solidFill>
                  <a:srgbClr val="6D737D"/>
                </a:solidFill>
                <a:effectLst/>
                <a:latin typeface="walsheim"/>
              </a:rPr>
              <a:t>) for snow depth (</a:t>
            </a:r>
            <a:r>
              <a:rPr lang="en-US" dirty="0"/>
              <a:t>SNWD</a:t>
            </a:r>
            <a:r>
              <a:rPr lang="en-US" b="0" i="0" dirty="0">
                <a:solidFill>
                  <a:srgbClr val="6D737D"/>
                </a:solidFill>
                <a:effectLst/>
                <a:latin typeface="walsheim"/>
              </a:rPr>
              <a:t>), along with some very hot temperatures for </a:t>
            </a:r>
            <a:r>
              <a:rPr lang="en-US" dirty="0"/>
              <a:t>TMAX</a:t>
            </a:r>
            <a:r>
              <a:rPr lang="en-US" b="0" i="0" dirty="0">
                <a:solidFill>
                  <a:srgbClr val="6D737D"/>
                </a:solidFill>
                <a:effectLst/>
                <a:latin typeface="walsheim"/>
              </a:rPr>
              <a:t>. </a:t>
            </a:r>
            <a:endParaRPr dirty="0">
              <a:uFillTx/>
            </a:endParaRPr>
          </a:p>
        </p:txBody>
      </p:sp>
    </p:spTree>
    <p:extLst>
      <p:ext uri="{BB962C8B-B14F-4D97-AF65-F5344CB8AC3E}">
        <p14:creationId xmlns:p14="http://schemas.microsoft.com/office/powerpoint/2010/main" val="28487772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89174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 </a:t>
            </a:r>
            <a:r>
              <a:rPr lang="en-US" dirty="0"/>
              <a:t>SNWD</a:t>
            </a:r>
            <a:r>
              <a:rPr lang="en-US" b="0" i="0" dirty="0">
                <a:solidFill>
                  <a:srgbClr val="6D737D"/>
                </a:solidFill>
                <a:effectLst/>
                <a:latin typeface="walsheim"/>
              </a:rPr>
              <a:t> column appears to be useless, and the </a:t>
            </a:r>
            <a:r>
              <a:rPr lang="en-US" dirty="0"/>
              <a:t>TMAX</a:t>
            </a:r>
            <a:r>
              <a:rPr lang="en-US" b="0" i="0" dirty="0">
                <a:solidFill>
                  <a:srgbClr val="6D737D"/>
                </a:solidFill>
                <a:effectLst/>
                <a:latin typeface="walsheim"/>
              </a:rPr>
              <a:t> column seems unreliable. For perspective, the temperature of the Sun's photosphere is around 5,505°C, so we certainly wouldn't expect to observe those air temperatures in New York City (or anywhere on Earth, for that matter). This likely means that the </a:t>
            </a:r>
            <a:r>
              <a:rPr lang="en-US" dirty="0"/>
              <a:t>TMAX</a:t>
            </a:r>
            <a:r>
              <a:rPr lang="en-US" b="0" i="0" dirty="0">
                <a:solidFill>
                  <a:srgbClr val="6D737D"/>
                </a:solidFill>
                <a:effectLst/>
                <a:latin typeface="walsheim"/>
              </a:rPr>
              <a:t> column was set to a nonsensical, large number when it wasn't available. The fact that it is so large is actually what helps identify it using the summary statistics we get from </a:t>
            </a:r>
            <a:r>
              <a:rPr lang="en-US" dirty="0"/>
              <a:t>describe()</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31307388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18569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can use the </a:t>
            </a:r>
            <a:r>
              <a:rPr lang="en-US" dirty="0"/>
              <a:t>info()</a:t>
            </a:r>
            <a:r>
              <a:rPr lang="en-US" b="0" i="0" dirty="0">
                <a:solidFill>
                  <a:srgbClr val="6D737D"/>
                </a:solidFill>
                <a:effectLst/>
                <a:latin typeface="walsheim"/>
              </a:rPr>
              <a:t> method to see if we have any missing values and check that our columns have the expected data types. In doing so, we immediately see two issues: we have 765 rows, but for five of the columns, we have many fewer non-null entries. This output also shows us that the data type of the </a:t>
            </a:r>
            <a:r>
              <a:rPr lang="en-US" dirty="0" err="1"/>
              <a:t>inclement_weather</a:t>
            </a:r>
            <a:r>
              <a:rPr lang="en-US" b="0" i="0" dirty="0">
                <a:solidFill>
                  <a:srgbClr val="6D737D"/>
                </a:solidFill>
                <a:effectLst/>
                <a:latin typeface="walsheim"/>
              </a:rPr>
              <a:t> column is not Boolean, though we may have thought so from the name. Notice that the </a:t>
            </a:r>
            <a:r>
              <a:rPr lang="en-US" dirty="0"/>
              <a:t>?</a:t>
            </a:r>
            <a:r>
              <a:rPr lang="en-US" b="0" i="0" dirty="0">
                <a:solidFill>
                  <a:srgbClr val="6D737D"/>
                </a:solidFill>
                <a:effectLst/>
                <a:latin typeface="walsheim"/>
              </a:rPr>
              <a:t> value that we saw for the </a:t>
            </a:r>
            <a:r>
              <a:rPr lang="en-US" dirty="0"/>
              <a:t>station</a:t>
            </a:r>
            <a:r>
              <a:rPr lang="en-US" b="0" i="0" dirty="0">
                <a:solidFill>
                  <a:srgbClr val="6D737D"/>
                </a:solidFill>
                <a:effectLst/>
                <a:latin typeface="walsheim"/>
              </a:rPr>
              <a:t> column when we used </a:t>
            </a:r>
            <a:r>
              <a:rPr lang="en-US" dirty="0"/>
              <a:t>head()</a:t>
            </a:r>
            <a:r>
              <a:rPr lang="en-US" b="0" i="0" dirty="0">
                <a:solidFill>
                  <a:srgbClr val="6D737D"/>
                </a:solidFill>
                <a:effectLst/>
                <a:latin typeface="walsheim"/>
              </a:rPr>
              <a:t> doesn't show up here—it's important to inspect our data from many different angles:</a:t>
            </a:r>
            <a:endParaRPr dirty="0">
              <a:uFillTx/>
            </a:endParaRPr>
          </a:p>
        </p:txBody>
      </p:sp>
    </p:spTree>
    <p:extLst>
      <p:ext uri="{BB962C8B-B14F-4D97-AF65-F5344CB8AC3E}">
        <p14:creationId xmlns:p14="http://schemas.microsoft.com/office/powerpoint/2010/main" val="6420682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Now, let's track down those null values. Both </a:t>
            </a:r>
            <a:r>
              <a:rPr lang="en-US" dirty="0"/>
              <a:t>Series</a:t>
            </a:r>
            <a:r>
              <a:rPr lang="en-US" b="0" i="0" dirty="0">
                <a:solidFill>
                  <a:srgbClr val="6D737D"/>
                </a:solidFill>
                <a:effectLst/>
                <a:latin typeface="walsheim"/>
              </a:rPr>
              <a:t> and </a:t>
            </a:r>
            <a:r>
              <a:rPr lang="en-US" dirty="0"/>
              <a:t>DataFrame</a:t>
            </a:r>
            <a:r>
              <a:rPr lang="en-US" b="0" i="0" dirty="0">
                <a:solidFill>
                  <a:srgbClr val="6D737D"/>
                </a:solidFill>
                <a:effectLst/>
                <a:latin typeface="walsheim"/>
              </a:rPr>
              <a:t> objects provide two methods to do so: </a:t>
            </a:r>
            <a:r>
              <a:rPr lang="en-US" dirty="0" err="1"/>
              <a:t>isnull</a:t>
            </a:r>
            <a:r>
              <a:rPr lang="en-US" dirty="0"/>
              <a:t>()</a:t>
            </a:r>
            <a:r>
              <a:rPr lang="en-US" b="0" i="0" dirty="0">
                <a:solidFill>
                  <a:srgbClr val="6D737D"/>
                </a:solidFill>
                <a:effectLst/>
                <a:latin typeface="walsheim"/>
              </a:rPr>
              <a:t> and </a:t>
            </a:r>
            <a:r>
              <a:rPr lang="en-US" dirty="0" err="1"/>
              <a:t>isna</a:t>
            </a:r>
            <a:r>
              <a:rPr lang="en-US" dirty="0"/>
              <a:t>()</a:t>
            </a:r>
            <a:r>
              <a:rPr lang="en-US" b="0" i="0" dirty="0">
                <a:solidFill>
                  <a:srgbClr val="6D737D"/>
                </a:solidFill>
                <a:effectLst/>
                <a:latin typeface="walsheim"/>
              </a:rPr>
              <a:t>. Note that if we use the method on the </a:t>
            </a:r>
            <a:r>
              <a:rPr lang="en-US" dirty="0"/>
              <a:t>DataFrame</a:t>
            </a:r>
            <a:r>
              <a:rPr lang="en-US" b="0" i="0" dirty="0">
                <a:solidFill>
                  <a:srgbClr val="6D737D"/>
                </a:solidFill>
                <a:effectLst/>
                <a:latin typeface="walsheim"/>
              </a:rPr>
              <a:t> object, the result will tell us which rows have all null values, which isn't what we want in this case. Here, we want to examine the rows that have null values in the </a:t>
            </a:r>
            <a:r>
              <a:rPr lang="en-US" dirty="0"/>
              <a:t>SNOW</a:t>
            </a:r>
            <a:r>
              <a:rPr lang="en-US" b="0" i="0" dirty="0">
                <a:solidFill>
                  <a:srgbClr val="6D737D"/>
                </a:solidFill>
                <a:effectLst/>
                <a:latin typeface="walsheim"/>
              </a:rPr>
              <a:t>, </a:t>
            </a:r>
            <a:r>
              <a:rPr lang="en-US" dirty="0"/>
              <a:t>SNWD</a:t>
            </a:r>
            <a:r>
              <a:rPr lang="en-US" b="0" i="0" dirty="0">
                <a:solidFill>
                  <a:srgbClr val="6D737D"/>
                </a:solidFill>
                <a:effectLst/>
                <a:latin typeface="walsheim"/>
              </a:rPr>
              <a:t>, </a:t>
            </a:r>
            <a:r>
              <a:rPr lang="en-US" dirty="0"/>
              <a:t>TOBS</a:t>
            </a:r>
            <a:r>
              <a:rPr lang="en-US" b="0" i="0" dirty="0">
                <a:solidFill>
                  <a:srgbClr val="6D737D"/>
                </a:solidFill>
                <a:effectLst/>
                <a:latin typeface="walsheim"/>
              </a:rPr>
              <a:t>, </a:t>
            </a:r>
            <a:r>
              <a:rPr lang="en-US" dirty="0"/>
              <a:t>WESF</a:t>
            </a:r>
            <a:r>
              <a:rPr lang="en-US" b="0" i="0" dirty="0">
                <a:solidFill>
                  <a:srgbClr val="6D737D"/>
                </a:solidFill>
                <a:effectLst/>
                <a:latin typeface="walsheim"/>
              </a:rPr>
              <a:t>, or </a:t>
            </a:r>
            <a:r>
              <a:rPr lang="en-US" dirty="0" err="1"/>
              <a:t>inclement_weather</a:t>
            </a:r>
            <a:r>
              <a:rPr lang="en-US" b="0" i="0" dirty="0">
                <a:solidFill>
                  <a:srgbClr val="6D737D"/>
                </a:solidFill>
                <a:effectLst/>
                <a:latin typeface="walsheim"/>
              </a:rPr>
              <a:t> columns. </a:t>
            </a:r>
            <a:endParaRPr dirty="0">
              <a:uFillTx/>
            </a:endParaRPr>
          </a:p>
        </p:txBody>
      </p:sp>
    </p:spTree>
    <p:extLst>
      <p:ext uri="{BB962C8B-B14F-4D97-AF65-F5344CB8AC3E}">
        <p14:creationId xmlns:p14="http://schemas.microsoft.com/office/powerpoint/2010/main" val="2630949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If we look at the shape attribute of our </a:t>
            </a:r>
            <a:r>
              <a:rPr lang="en-US" sz="1100" dirty="0" err="1"/>
              <a:t>contain_nulls</a:t>
            </a:r>
            <a:r>
              <a:rPr lang="en-US" sz="1100" dirty="0"/>
              <a:t> </a:t>
            </a:r>
            <a:r>
              <a:rPr lang="en-US" sz="1100" dirty="0" err="1"/>
              <a:t>dataframe</a:t>
            </a:r>
            <a:r>
              <a:rPr lang="en-US" sz="1100" dirty="0"/>
              <a:t>, we will see that every single row contains some null data. </a:t>
            </a: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By default, the </a:t>
            </a:r>
            <a:r>
              <a:rPr lang="en-US" b="0" i="0" dirty="0" err="1">
                <a:solidFill>
                  <a:srgbClr val="6D737D"/>
                </a:solidFill>
                <a:effectLst/>
                <a:latin typeface="walsheim"/>
              </a:rPr>
              <a:t>sort_values</a:t>
            </a:r>
            <a:r>
              <a:rPr lang="en-US" b="0" i="0" dirty="0">
                <a:solidFill>
                  <a:srgbClr val="6D737D"/>
                </a:solidFill>
                <a:effectLst/>
                <a:latin typeface="walsheim"/>
              </a:rPr>
              <a:t>() method that we discussed earlier in this lesson will put any </a:t>
            </a:r>
            <a:r>
              <a:rPr lang="en-US" b="0" i="0" dirty="0" err="1">
                <a:solidFill>
                  <a:srgbClr val="6D737D"/>
                </a:solidFill>
                <a:effectLst/>
                <a:latin typeface="walsheim"/>
              </a:rPr>
              <a:t>NaN</a:t>
            </a:r>
            <a:r>
              <a:rPr lang="en-US" b="0" i="0" dirty="0">
                <a:solidFill>
                  <a:srgbClr val="6D737D"/>
                </a:solidFill>
                <a:effectLst/>
                <a:latin typeface="walsheim"/>
              </a:rPr>
              <a:t> values last. We can change this behavior (to put them first) by passing in </a:t>
            </a:r>
            <a:r>
              <a:rPr lang="en-US" b="0" i="0" dirty="0" err="1">
                <a:solidFill>
                  <a:srgbClr val="6D737D"/>
                </a:solidFill>
                <a:effectLst/>
                <a:latin typeface="walsheim"/>
              </a:rPr>
              <a:t>na_position</a:t>
            </a:r>
            <a:r>
              <a:rPr lang="en-US" b="0" i="0" dirty="0">
                <a:solidFill>
                  <a:srgbClr val="6D737D"/>
                </a:solidFill>
                <a:effectLst/>
                <a:latin typeface="walsheim"/>
              </a:rPr>
              <a:t>='first', which can also be helpful when looking for patterns in the data when the sort columns have null values.</a:t>
            </a:r>
          </a:p>
          <a:p>
            <a:pPr marL="158750" indent="0">
              <a:buNone/>
            </a:pPr>
            <a:endParaRPr dirty="0">
              <a:uFillTx/>
            </a:endParaRPr>
          </a:p>
        </p:txBody>
      </p:sp>
    </p:spTree>
    <p:extLst>
      <p:ext uri="{BB962C8B-B14F-4D97-AF65-F5344CB8AC3E}">
        <p14:creationId xmlns:p14="http://schemas.microsoft.com/office/powerpoint/2010/main" val="3402962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2294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9362777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88339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6288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57050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Before we can decide on how to handle the infinite values of snow depth, we should look at the summary statistics for snowfall (</a:t>
            </a:r>
            <a:r>
              <a:rPr lang="en-US" dirty="0"/>
              <a:t>SNOW</a:t>
            </a:r>
            <a:r>
              <a:rPr lang="en-US" b="0" i="0" dirty="0">
                <a:solidFill>
                  <a:srgbClr val="6D737D"/>
                </a:solidFill>
                <a:effectLst/>
                <a:latin typeface="walsheim"/>
              </a:rPr>
              <a:t>), which forms a big part of determining the snow depth (</a:t>
            </a:r>
            <a:r>
              <a:rPr lang="en-US" dirty="0"/>
              <a:t>SNWD</a:t>
            </a:r>
            <a:r>
              <a:rPr lang="en-US" b="0" i="0" dirty="0">
                <a:solidFill>
                  <a:srgbClr val="6D737D"/>
                </a:solidFill>
                <a:effectLst/>
                <a:latin typeface="walsheim"/>
              </a:rPr>
              <a:t>). To do so, we can make a </a:t>
            </a:r>
            <a:r>
              <a:rPr lang="en-US" b="0" i="0" dirty="0" err="1">
                <a:solidFill>
                  <a:srgbClr val="6D737D"/>
                </a:solidFill>
                <a:effectLst/>
                <a:latin typeface="walsheim"/>
              </a:rPr>
              <a:t>dataframe</a:t>
            </a:r>
            <a:r>
              <a:rPr lang="en-US" b="0" i="0" dirty="0">
                <a:solidFill>
                  <a:srgbClr val="6D737D"/>
                </a:solidFill>
                <a:effectLst/>
                <a:latin typeface="walsheim"/>
              </a:rPr>
              <a:t> with two series, where one contains the summary statistics for the snowfall column when the snow depth is </a:t>
            </a:r>
            <a:r>
              <a:rPr lang="en-US" dirty="0"/>
              <a:t>np.inf</a:t>
            </a:r>
            <a:r>
              <a:rPr lang="en-US" b="0" i="0" dirty="0">
                <a:solidFill>
                  <a:srgbClr val="6D737D"/>
                </a:solidFill>
                <a:effectLst/>
                <a:latin typeface="walsheim"/>
              </a:rPr>
              <a:t>, and the other for when it is </a:t>
            </a:r>
            <a:r>
              <a:rPr lang="en-US" dirty="0"/>
              <a:t>-np.inf</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3832781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 snow depth was recorded as negative infinity when there was no snowfall; however, we can't be sure this isn't just a coincidence going forward. If we are just going to be working with this fixed date range, we can treat that as having a depth of </a:t>
            </a:r>
            <a:r>
              <a:rPr lang="en-US" dirty="0"/>
              <a:t>0</a:t>
            </a:r>
            <a:r>
              <a:rPr lang="en-US" b="0" i="0" dirty="0">
                <a:solidFill>
                  <a:srgbClr val="6D737D"/>
                </a:solidFill>
                <a:effectLst/>
                <a:latin typeface="walsheim"/>
              </a:rPr>
              <a:t> or </a:t>
            </a:r>
            <a:r>
              <a:rPr lang="en-US" dirty="0" err="1"/>
              <a:t>NaN</a:t>
            </a:r>
            <a:r>
              <a:rPr lang="en-US" b="0" i="0" dirty="0">
                <a:solidFill>
                  <a:srgbClr val="6D737D"/>
                </a:solidFill>
                <a:effectLst/>
                <a:latin typeface="walsheim"/>
              </a:rPr>
              <a:t> because it didn't snow. Unfortunately, we can't really make any assumptions with the positive infinity entries.</a:t>
            </a:r>
            <a:endParaRPr dirty="0">
              <a:uFillTx/>
            </a:endParaRPr>
          </a:p>
        </p:txBody>
      </p:sp>
    </p:spTree>
    <p:extLst>
      <p:ext uri="{BB962C8B-B14F-4D97-AF65-F5344CB8AC3E}">
        <p14:creationId xmlns:p14="http://schemas.microsoft.com/office/powerpoint/2010/main" val="3415955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64544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765 rows of data, the </a:t>
            </a:r>
            <a:r>
              <a:rPr lang="en-US" dirty="0"/>
              <a:t>date</a:t>
            </a:r>
            <a:r>
              <a:rPr lang="en-US" b="0" i="0" dirty="0">
                <a:solidFill>
                  <a:srgbClr val="6D737D"/>
                </a:solidFill>
                <a:effectLst/>
                <a:latin typeface="walsheim"/>
              </a:rPr>
              <a:t> column only has 324 unique values (meaning that some dates are missing), with some dates being present as many as eight times (</a:t>
            </a:r>
            <a:r>
              <a:rPr lang="en-US" b="1" i="0" dirty="0" err="1">
                <a:solidFill>
                  <a:srgbClr val="6D737D"/>
                </a:solidFill>
                <a:effectLst/>
                <a:latin typeface="walsheim"/>
              </a:rPr>
              <a:t>freq</a:t>
            </a:r>
            <a:r>
              <a:rPr lang="en-US" b="0" i="0" dirty="0">
                <a:solidFill>
                  <a:srgbClr val="6D737D"/>
                </a:solidFill>
                <a:effectLst/>
                <a:latin typeface="walsheim"/>
              </a:rPr>
              <a:t>). There are only two unique values for the </a:t>
            </a:r>
            <a:r>
              <a:rPr lang="en-US" dirty="0"/>
              <a:t>station</a:t>
            </a:r>
            <a:r>
              <a:rPr lang="en-US" b="0" i="0" dirty="0">
                <a:solidFill>
                  <a:srgbClr val="6D737D"/>
                </a:solidFill>
                <a:effectLst/>
                <a:latin typeface="walsheim"/>
              </a:rPr>
              <a:t> column, with the most frequent being </a:t>
            </a:r>
            <a:r>
              <a:rPr lang="en-US" b="1" i="0" dirty="0">
                <a:solidFill>
                  <a:srgbClr val="6D737D"/>
                </a:solidFill>
                <a:effectLst/>
                <a:latin typeface="walsheim"/>
              </a:rPr>
              <a:t>GHCND:USC00280907</a:t>
            </a:r>
            <a:r>
              <a:rPr lang="en-US" b="0" i="0" dirty="0">
                <a:solidFill>
                  <a:srgbClr val="6D737D"/>
                </a:solidFill>
                <a:effectLst/>
                <a:latin typeface="walsheim"/>
              </a:rPr>
              <a:t>. Since we saw some station IDs with the value of </a:t>
            </a:r>
            <a:r>
              <a:rPr lang="en-US" dirty="0"/>
              <a:t>?</a:t>
            </a:r>
            <a:r>
              <a:rPr lang="en-US" b="0" i="0" dirty="0">
                <a:solidFill>
                  <a:srgbClr val="6D737D"/>
                </a:solidFill>
                <a:effectLst/>
                <a:latin typeface="walsheim"/>
              </a:rPr>
              <a:t> when we used </a:t>
            </a:r>
            <a:r>
              <a:rPr lang="en-US" dirty="0"/>
              <a:t>head()</a:t>
            </a:r>
            <a:r>
              <a:rPr lang="en-US" b="0" i="0" dirty="0">
                <a:solidFill>
                  <a:srgbClr val="6D737D"/>
                </a:solidFill>
                <a:effectLst/>
                <a:latin typeface="walsheim"/>
              </a:rPr>
              <a:t> earlier, we know that is the other value; however, we can use </a:t>
            </a:r>
            <a:r>
              <a:rPr lang="en-US" dirty="0"/>
              <a:t>unique()</a:t>
            </a:r>
            <a:r>
              <a:rPr lang="en-US" b="0" i="0" dirty="0">
                <a:solidFill>
                  <a:srgbClr val="6D737D"/>
                </a:solidFill>
                <a:effectLst/>
                <a:latin typeface="walsheim"/>
              </a:rPr>
              <a:t> to see all the unique values if we hadn't. </a:t>
            </a:r>
            <a:endParaRPr dirty="0">
              <a:uFillTx/>
            </a:endParaRPr>
          </a:p>
        </p:txBody>
      </p:sp>
    </p:spTree>
    <p:extLst>
      <p:ext uri="{BB962C8B-B14F-4D97-AF65-F5344CB8AC3E}">
        <p14:creationId xmlns:p14="http://schemas.microsoft.com/office/powerpoint/2010/main" val="40485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In practice, we may not know why the station is sometimes recorded as ?—it could be intentional to show that they don't have the station, an error in the recording software, or an accidental omission that got encoded as ?. How we deal with this would be a judgment call, as we will discuss in the next section.</a:t>
            </a:r>
          </a:p>
          <a:p>
            <a:pPr algn="l"/>
            <a:r>
              <a:rPr lang="en-US" b="0" i="0" dirty="0">
                <a:solidFill>
                  <a:srgbClr val="6D737D"/>
                </a:solidFill>
                <a:effectLst/>
                <a:latin typeface="walsheim"/>
              </a:rPr>
              <a:t>Upon seeing that we had 765 rows of data and two distinct values for the station ID, we might have assumed that each day had two entries—one per station. However, this would only account for 730 rows, and we also now know that we are missing some dates. Let's see whether we can find any duplicate data that could account for this.</a:t>
            </a:r>
          </a:p>
          <a:p>
            <a:pPr marL="158750" indent="0">
              <a:buNone/>
            </a:pPr>
            <a:endParaRPr dirty="0">
              <a:uFillTx/>
            </a:endParaRPr>
          </a:p>
        </p:txBody>
      </p:sp>
    </p:spTree>
    <p:extLst>
      <p:ext uri="{BB962C8B-B14F-4D97-AF65-F5344CB8AC3E}">
        <p14:creationId xmlns:p14="http://schemas.microsoft.com/office/powerpoint/2010/main" val="3180663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Depending on what we are trying to achieve, we may handle duplicates differently. The rows that are returned can be modified with the </a:t>
            </a:r>
            <a:r>
              <a:rPr lang="en-US" dirty="0"/>
              <a:t>keep</a:t>
            </a:r>
            <a:r>
              <a:rPr lang="en-US" b="0" i="0" dirty="0">
                <a:solidFill>
                  <a:srgbClr val="6D737D"/>
                </a:solidFill>
                <a:effectLst/>
                <a:latin typeface="walsheim"/>
              </a:rPr>
              <a:t> argument. By default, it is </a:t>
            </a:r>
            <a:r>
              <a:rPr lang="en-US" dirty="0"/>
              <a:t>'first'</a:t>
            </a:r>
            <a:r>
              <a:rPr lang="en-US" b="0" i="0" dirty="0">
                <a:solidFill>
                  <a:srgbClr val="6D737D"/>
                </a:solidFill>
                <a:effectLst/>
                <a:latin typeface="walsheim"/>
              </a:rPr>
              <a:t>, and, for each row that is present more than once, we will get only the additional rows (besides the first). </a:t>
            </a:r>
            <a:endParaRPr dirty="0">
              <a:uFillTx/>
            </a:endParaRPr>
          </a:p>
        </p:txBody>
      </p:sp>
    </p:spTree>
    <p:extLst>
      <p:ext uri="{BB962C8B-B14F-4D97-AF65-F5344CB8AC3E}">
        <p14:creationId xmlns:p14="http://schemas.microsoft.com/office/powerpoint/2010/main" val="2645414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There is also a </a:t>
            </a:r>
            <a:r>
              <a:rPr lang="en-US" dirty="0"/>
              <a:t>subset</a:t>
            </a:r>
            <a:r>
              <a:rPr lang="en-US" b="0" i="0" dirty="0">
                <a:solidFill>
                  <a:srgbClr val="6D737D"/>
                </a:solidFill>
                <a:effectLst/>
                <a:latin typeface="walsheim"/>
              </a:rPr>
              <a:t> argument (first positional argument), which allows us to focus just on the duplicates of certain columns. Using this, we can see that when the </a:t>
            </a:r>
            <a:r>
              <a:rPr lang="en-US" dirty="0"/>
              <a:t>date</a:t>
            </a:r>
            <a:r>
              <a:rPr lang="en-US" b="0" i="0" dirty="0">
                <a:solidFill>
                  <a:srgbClr val="6D737D"/>
                </a:solidFill>
                <a:effectLst/>
                <a:latin typeface="walsheim"/>
              </a:rPr>
              <a:t> and </a:t>
            </a:r>
            <a:r>
              <a:rPr lang="en-US" dirty="0"/>
              <a:t>station</a:t>
            </a:r>
            <a:r>
              <a:rPr lang="en-US" b="0" i="0" dirty="0">
                <a:solidFill>
                  <a:srgbClr val="6D737D"/>
                </a:solidFill>
                <a:effectLst/>
                <a:latin typeface="walsheim"/>
              </a:rPr>
              <a:t> columns are duplicated, so is the rest of the data because we get the same result as before.</a:t>
            </a:r>
            <a:endParaRPr dirty="0">
              <a:uFillTx/>
            </a:endParaRPr>
          </a:p>
        </p:txBody>
      </p:sp>
    </p:spTree>
    <p:extLst>
      <p:ext uri="{BB962C8B-B14F-4D97-AF65-F5344CB8AC3E}">
        <p14:creationId xmlns:p14="http://schemas.microsoft.com/office/powerpoint/2010/main" val="428599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7735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63295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Now that we know how to find problems in our data, let's learn about some ways we can try to address them. Note that there is no panacea here, and it will often come down to knowing the data we are working with and making judgment calls.</a:t>
            </a:r>
            <a:endParaRPr dirty="0">
              <a:uFillTx/>
            </a:endParaRPr>
          </a:p>
        </p:txBody>
      </p:sp>
    </p:spTree>
    <p:extLst>
      <p:ext uri="{BB962C8B-B14F-4D97-AF65-F5344CB8AC3E}">
        <p14:creationId xmlns:p14="http://schemas.microsoft.com/office/powerpoint/2010/main" val="4743277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are in an unsatisfactory state with our data, and while we can work to make it better, the best plan of action isn't always evident. Perhaps the easiest thing we can do when faced with this class of data issues is to remove the duplicate rows. However, it is crucial that we evaluate the ramifications such a decision may have on our analysis. Even in cases where it appears that the data we are working with was collected from a larger dataset that had additional columns, thus making all our data distinct, we can't be sure that removing these columns is the reason the remaining data was duplicated—we would need to consult the source of the data and any available documentation.</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Since we know that both stations will be for New York City, we may decide to drop the station column—they may have just been collecting different data. </a:t>
            </a:r>
          </a:p>
          <a:p>
            <a:pPr marL="158750" indent="0">
              <a:buNone/>
            </a:pPr>
            <a:endParaRPr dirty="0">
              <a:uFillTx/>
            </a:endParaRPr>
          </a:p>
        </p:txBody>
      </p:sp>
    </p:spTree>
    <p:extLst>
      <p:ext uri="{BB962C8B-B14F-4D97-AF65-F5344CB8AC3E}">
        <p14:creationId xmlns:p14="http://schemas.microsoft.com/office/powerpoint/2010/main" val="1649617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5814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392332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Note that </a:t>
            </a:r>
            <a:r>
              <a:rPr lang="en-US" sz="1100" dirty="0" err="1"/>
              <a:t>drop_duplicates</a:t>
            </a:r>
            <a:r>
              <a:rPr lang="en-US" sz="1100" dirty="0"/>
              <a:t>() can be done in-place, but if what we are trying to do is complicated, it's best not to start out with the in-place operation:</a:t>
            </a:r>
          </a:p>
          <a:p>
            <a:pPr marL="158750" indent="0">
              <a:buNone/>
            </a:pPr>
            <a:endParaRPr dirty="0">
              <a:uFillTx/>
            </a:endParaRPr>
          </a:p>
        </p:txBody>
      </p:sp>
    </p:spTree>
    <p:extLst>
      <p:ext uri="{BB962C8B-B14F-4D97-AF65-F5344CB8AC3E}">
        <p14:creationId xmlns:p14="http://schemas.microsoft.com/office/powerpoint/2010/main" val="38747166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717977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Update the </a:t>
            </a:r>
            <a:r>
              <a:rPr lang="en-US" dirty="0"/>
              <a:t>WESF</a:t>
            </a:r>
            <a:r>
              <a:rPr lang="en-US" b="0" i="0" dirty="0">
                <a:solidFill>
                  <a:srgbClr val="6D737D"/>
                </a:solidFill>
                <a:effectLst/>
                <a:latin typeface="walsheim"/>
              </a:rPr>
              <a:t> column using the </a:t>
            </a:r>
            <a:r>
              <a:rPr lang="en-US" dirty="0" err="1"/>
              <a:t>combine_first</a:t>
            </a:r>
            <a:r>
              <a:rPr lang="en-US" dirty="0"/>
              <a:t>()</a:t>
            </a:r>
            <a:r>
              <a:rPr lang="en-US" b="0" i="0" dirty="0">
                <a:solidFill>
                  <a:srgbClr val="6D737D"/>
                </a:solidFill>
                <a:effectLst/>
                <a:latin typeface="walsheim"/>
              </a:rPr>
              <a:t> method to </a:t>
            </a:r>
            <a:r>
              <a:rPr lang="en-US" b="1" i="0" dirty="0">
                <a:solidFill>
                  <a:srgbClr val="6D737D"/>
                </a:solidFill>
                <a:effectLst/>
                <a:latin typeface="walsheim"/>
              </a:rPr>
              <a:t>coalesce</a:t>
            </a:r>
            <a:r>
              <a:rPr lang="en-US" b="0" i="0" dirty="0">
                <a:solidFill>
                  <a:srgbClr val="6D737D"/>
                </a:solidFill>
                <a:effectLst/>
                <a:latin typeface="walsheim"/>
              </a:rPr>
              <a:t> (just as in SQL for those coming from a SQL background) the values to the first non-null entry; this means that if we had data from both stations, we would first take the value provided by the station with an ID, and if (and only if) that station was null would we take the value from the station without an ID (</a:t>
            </a:r>
            <a:r>
              <a:rPr lang="en-US" dirty="0"/>
              <a:t>?</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38888105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may sound a little complicated, but that's largely because we haven't learned about aggregation yet. In </a:t>
            </a:r>
            <a:r>
              <a:rPr lang="en-US" b="0" i="1" dirty="0">
                <a:solidFill>
                  <a:srgbClr val="6D737D"/>
                </a:solidFill>
                <a:effectLst/>
                <a:latin typeface="walsheim"/>
              </a:rPr>
              <a:t>Aggregating Pandas DataFrames</a:t>
            </a:r>
            <a:r>
              <a:rPr lang="en-US" b="0" i="0" dirty="0">
                <a:solidFill>
                  <a:srgbClr val="6D737D"/>
                </a:solidFill>
                <a:effectLst/>
                <a:latin typeface="walsheim"/>
              </a:rPr>
              <a:t>, we will look at another way to go about this.</a:t>
            </a:r>
            <a:endParaRPr dirty="0">
              <a:uFillTx/>
            </a:endParaRPr>
          </a:p>
        </p:txBody>
      </p:sp>
    </p:spTree>
    <p:extLst>
      <p:ext uri="{BB962C8B-B14F-4D97-AF65-F5344CB8AC3E}">
        <p14:creationId xmlns:p14="http://schemas.microsoft.com/office/powerpoint/2010/main" val="37735436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could have also specified to keep the last entry instead of the first or drop all duplicates with the keep argument, just like when we checked for duplicates with duplicated(). Keep this in mind as the duplicated() method can be useful in giving the results of a dry run on a deduplication task.</a:t>
            </a:r>
          </a:p>
          <a:p>
            <a:pPr algn="l"/>
            <a:r>
              <a:rPr lang="en-US" b="0" i="0" dirty="0">
                <a:solidFill>
                  <a:srgbClr val="6D737D"/>
                </a:solidFill>
                <a:effectLst/>
                <a:latin typeface="walsheim"/>
              </a:rPr>
              <a:t>Now, let's deal with the null data. We can choose to drop it, replace it with some arbitrary value, or impute it using surrounding data. Each of these options has its ramifications. If we drop the data, we are going about our analysis with only part of the data; if we end up dropping half the rows, this is going to have a big impact. When changing the values of the data, we may be affecting the outcome of our analysis.</a:t>
            </a:r>
          </a:p>
          <a:p>
            <a:pPr marL="158750" indent="0">
              <a:buNone/>
            </a:pPr>
            <a:endParaRPr dirty="0">
              <a:uFillTx/>
            </a:endParaRPr>
          </a:p>
        </p:txBody>
      </p:sp>
    </p:spTree>
    <p:extLst>
      <p:ext uri="{BB962C8B-B14F-4D97-AF65-F5344CB8AC3E}">
        <p14:creationId xmlns:p14="http://schemas.microsoft.com/office/powerpoint/2010/main" val="2129958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Both Series and Index objects can also be renamed using their rename() methods. Simply pass in the new name. For example, if we have a Series object called temperature and we want to rename it </a:t>
            </a:r>
            <a:r>
              <a:rPr lang="en-US" b="0" i="0" dirty="0" err="1">
                <a:solidFill>
                  <a:srgbClr val="6D737D"/>
                </a:solidFill>
                <a:effectLst/>
                <a:latin typeface="walsheim"/>
              </a:rPr>
              <a:t>temp_C</a:t>
            </a:r>
            <a:r>
              <a:rPr lang="en-US" b="0" i="0" dirty="0">
                <a:solidFill>
                  <a:srgbClr val="6D737D"/>
                </a:solidFill>
                <a:effectLst/>
                <a:latin typeface="walsheim"/>
              </a:rPr>
              <a:t>, we can run </a:t>
            </a:r>
            <a:r>
              <a:rPr lang="en-US" b="0" i="0" dirty="0" err="1">
                <a:solidFill>
                  <a:srgbClr val="6D737D"/>
                </a:solidFill>
                <a:effectLst/>
                <a:latin typeface="walsheim"/>
              </a:rPr>
              <a:t>temperature.rename</a:t>
            </a:r>
            <a:r>
              <a:rPr lang="en-US" b="0" i="0" dirty="0">
                <a:solidFill>
                  <a:srgbClr val="6D737D"/>
                </a:solidFill>
                <a:effectLst/>
                <a:latin typeface="walsheim"/>
              </a:rPr>
              <a:t>('</a:t>
            </a:r>
            <a:r>
              <a:rPr lang="en-US" b="0" i="0" dirty="0" err="1">
                <a:solidFill>
                  <a:srgbClr val="6D737D"/>
                </a:solidFill>
                <a:effectLst/>
                <a:latin typeface="walsheim"/>
              </a:rPr>
              <a:t>temp_C</a:t>
            </a:r>
            <a:r>
              <a:rPr lang="en-US" b="0" i="0" dirty="0">
                <a:solidFill>
                  <a:srgbClr val="6D737D"/>
                </a:solidFill>
                <a:effectLst/>
                <a:latin typeface="walsheim"/>
              </a:rPr>
              <a:t>'). The variable will still be called temperature, but the name of the data in the series itself will now be </a:t>
            </a:r>
            <a:r>
              <a:rPr lang="en-US" b="0" i="0" dirty="0" err="1">
                <a:solidFill>
                  <a:srgbClr val="6D737D"/>
                </a:solidFill>
                <a:effectLst/>
                <a:latin typeface="walsheim"/>
              </a:rPr>
              <a:t>temp_C</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21703714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471295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954804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Thankfully, we can also use a subset of columns to determine what to drop. Say we wanted to look at snow data; we would most likely want to make sure that our data had values for </a:t>
            </a:r>
            <a:r>
              <a:rPr lang="en-US" dirty="0"/>
              <a:t>SNOW</a:t>
            </a:r>
            <a:r>
              <a:rPr lang="en-US" b="0" i="0" dirty="0">
                <a:solidFill>
                  <a:srgbClr val="6D737D"/>
                </a:solidFill>
                <a:effectLst/>
                <a:latin typeface="walsheim"/>
              </a:rPr>
              <a:t>, </a:t>
            </a:r>
            <a:r>
              <a:rPr lang="en-US" dirty="0"/>
              <a:t>SNWD</a:t>
            </a:r>
            <a:r>
              <a:rPr lang="en-US" b="0" i="0" dirty="0">
                <a:solidFill>
                  <a:srgbClr val="6D737D"/>
                </a:solidFill>
                <a:effectLst/>
                <a:latin typeface="walsheim"/>
              </a:rPr>
              <a:t>, and </a:t>
            </a:r>
            <a:r>
              <a:rPr lang="en-US" dirty="0" err="1"/>
              <a:t>inclement_weather</a:t>
            </a:r>
            <a:r>
              <a:rPr lang="en-US" b="0" i="0" dirty="0">
                <a:solidFill>
                  <a:srgbClr val="6D737D"/>
                </a:solidFill>
                <a:effectLst/>
                <a:latin typeface="walsheim"/>
              </a:rPr>
              <a:t>.</a:t>
            </a:r>
            <a:endParaRPr dirty="0">
              <a:uFillTx/>
            </a:endParaRPr>
          </a:p>
        </p:txBody>
      </p:sp>
    </p:spTree>
    <p:extLst>
      <p:ext uri="{BB962C8B-B14F-4D97-AF65-F5344CB8AC3E}">
        <p14:creationId xmlns:p14="http://schemas.microsoft.com/office/powerpoint/2010/main" val="15453960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Note that this operation can also be performed along the columns, and that we can provide a threshold for the number of null values that must be observed to drop the data with the </a:t>
            </a:r>
            <a:r>
              <a:rPr lang="en-US" dirty="0"/>
              <a:t>thresh</a:t>
            </a:r>
            <a:r>
              <a:rPr lang="en-US" b="0" i="0" dirty="0">
                <a:solidFill>
                  <a:srgbClr val="6D737D"/>
                </a:solidFill>
                <a:effectLst/>
                <a:latin typeface="walsheim"/>
              </a:rPr>
              <a:t> argument. </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algn="l"/>
            <a:r>
              <a:rPr lang="en-US" b="0" i="0" dirty="0">
                <a:solidFill>
                  <a:srgbClr val="6D737D"/>
                </a:solidFill>
                <a:effectLst/>
                <a:latin typeface="walsheim"/>
              </a:rPr>
              <a:t>Since we have a lot of null values, we will likely be more interested in keeping these values, and perhaps finding a better way to represent them. If we replace the null data, we must exercise caution when deciding what to fill in instead; filling in all the values we don't have with some other value may yield strange results later on, so we must think about how we will use this data first.</a:t>
            </a:r>
          </a:p>
          <a:p>
            <a:pPr algn="l"/>
            <a:r>
              <a:rPr lang="en-US" b="0" i="0" dirty="0">
                <a:solidFill>
                  <a:srgbClr val="6D737D"/>
                </a:solidFill>
                <a:effectLst/>
                <a:latin typeface="walsheim"/>
              </a:rPr>
              <a:t>To fill in null values with other data, we use the </a:t>
            </a:r>
            <a:r>
              <a:rPr lang="en-US" b="0" i="0" dirty="0" err="1">
                <a:solidFill>
                  <a:srgbClr val="6D737D"/>
                </a:solidFill>
                <a:effectLst/>
                <a:latin typeface="walsheim"/>
              </a:rPr>
              <a:t>fillna</a:t>
            </a:r>
            <a:r>
              <a:rPr lang="en-US" b="0" i="0" dirty="0">
                <a:solidFill>
                  <a:srgbClr val="6D737D"/>
                </a:solidFill>
                <a:effectLst/>
                <a:latin typeface="walsheim"/>
              </a:rPr>
              <a:t>() method, which gives us the option of specifying a value or a strategy for how to perform the filling. We will discuss filling with a single value first. The WESF column contains mostly null values, but since it is a measurement in milliliters that takes on the value of </a:t>
            </a:r>
            <a:r>
              <a:rPr lang="en-US" b="0" i="0" dirty="0" err="1">
                <a:solidFill>
                  <a:srgbClr val="6D737D"/>
                </a:solidFill>
                <a:effectLst/>
                <a:latin typeface="walsheim"/>
              </a:rPr>
              <a:t>NaN</a:t>
            </a:r>
            <a:r>
              <a:rPr lang="en-US" b="0" i="0" dirty="0">
                <a:solidFill>
                  <a:srgbClr val="6D737D"/>
                </a:solidFill>
                <a:effectLst/>
                <a:latin typeface="walsheim"/>
              </a:rPr>
              <a:t> when there is no water equivalent of snowfall, we can fill in the nulls with zeros. </a:t>
            </a:r>
          </a:p>
          <a:p>
            <a:pPr marL="158750" indent="0">
              <a:buNone/>
            </a:pPr>
            <a:endParaRPr dirty="0">
              <a:uFillTx/>
            </a:endParaRPr>
          </a:p>
        </p:txBody>
      </p:sp>
    </p:spTree>
    <p:extLst>
      <p:ext uri="{BB962C8B-B14F-4D97-AF65-F5344CB8AC3E}">
        <p14:creationId xmlns:p14="http://schemas.microsoft.com/office/powerpoint/2010/main" val="23635962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779616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At this point, we have done everything we can without distorting the data. We know that we are missing dates, but if we reindex, we don't know how to fill in the resulting </a:t>
            </a:r>
            <a:r>
              <a:rPr lang="en-US" b="0" i="0" dirty="0" err="1">
                <a:solidFill>
                  <a:srgbClr val="6D737D"/>
                </a:solidFill>
                <a:effectLst/>
                <a:latin typeface="walsheim"/>
              </a:rPr>
              <a:t>NaN</a:t>
            </a:r>
            <a:r>
              <a:rPr lang="en-US" b="0" i="0" dirty="0">
                <a:solidFill>
                  <a:srgbClr val="6D737D"/>
                </a:solidFill>
                <a:effectLst/>
                <a:latin typeface="walsheim"/>
              </a:rPr>
              <a:t> values. With the weather data, we can't assume that because it snowed one day that it will snow the next, or that the temperature will be the same. For this reason, note that the following examples are just for illustrative purposes only—just because we can do something doesn't mean we should. The right solution will most likely depend on the domain and the problem we are looking to solve.</a:t>
            </a:r>
          </a:p>
          <a:p>
            <a:pPr algn="l"/>
            <a:r>
              <a:rPr lang="en-US" b="0" i="0" dirty="0">
                <a:solidFill>
                  <a:srgbClr val="6D737D"/>
                </a:solidFill>
                <a:effectLst/>
                <a:latin typeface="walsheim"/>
              </a:rPr>
              <a:t>That being said, let's try to address some of the remaining issues with the temperature data. We know that when TMAX is the temperature of the Sun, it must be because there was no measured value, so let's replace it with </a:t>
            </a:r>
            <a:r>
              <a:rPr lang="en-US" b="0" i="0" dirty="0" err="1">
                <a:solidFill>
                  <a:srgbClr val="6D737D"/>
                </a:solidFill>
                <a:effectLst/>
                <a:latin typeface="walsheim"/>
              </a:rPr>
              <a:t>NaN</a:t>
            </a:r>
            <a:r>
              <a:rPr lang="en-US" b="0" i="0" dirty="0">
                <a:solidFill>
                  <a:srgbClr val="6D737D"/>
                </a:solidFill>
                <a:effectLst/>
                <a:latin typeface="walsheim"/>
              </a:rPr>
              <a:t>.</a:t>
            </a:r>
          </a:p>
          <a:p>
            <a:pPr marL="158750" indent="0">
              <a:buNone/>
            </a:pPr>
            <a:endParaRPr dirty="0">
              <a:uFillTx/>
            </a:endParaRPr>
          </a:p>
        </p:txBody>
      </p:sp>
    </p:spTree>
    <p:extLst>
      <p:ext uri="{BB962C8B-B14F-4D97-AF65-F5344CB8AC3E}">
        <p14:creationId xmlns:p14="http://schemas.microsoft.com/office/powerpoint/2010/main" val="3686132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will also make an assumption that the temperature won't change drastically from day to day. Note that this is actually a big assumption, but it will allow us to understand how the </a:t>
            </a:r>
            <a:r>
              <a:rPr lang="en-US" dirty="0" err="1"/>
              <a:t>fillna</a:t>
            </a:r>
            <a:r>
              <a:rPr lang="en-US" dirty="0"/>
              <a:t>()</a:t>
            </a:r>
            <a:r>
              <a:rPr lang="en-US" b="0" i="0" dirty="0">
                <a:solidFill>
                  <a:srgbClr val="6D737D"/>
                </a:solidFill>
                <a:effectLst/>
                <a:latin typeface="walsheim"/>
              </a:rPr>
              <a:t> method works when we provide a strategy through the </a:t>
            </a:r>
            <a:r>
              <a:rPr lang="en-US" dirty="0"/>
              <a:t>method</a:t>
            </a:r>
            <a:r>
              <a:rPr lang="en-US" b="0" i="0" dirty="0">
                <a:solidFill>
                  <a:srgbClr val="6D737D"/>
                </a:solidFill>
                <a:effectLst/>
                <a:latin typeface="walsheim"/>
              </a:rPr>
              <a:t> parameter: </a:t>
            </a:r>
            <a:r>
              <a:rPr lang="en-US" dirty="0"/>
              <a:t>'</a:t>
            </a:r>
            <a:r>
              <a:rPr lang="en-US" dirty="0" err="1"/>
              <a:t>ffill</a:t>
            </a:r>
            <a:r>
              <a:rPr lang="en-US" dirty="0"/>
              <a:t>'</a:t>
            </a:r>
            <a:r>
              <a:rPr lang="en-US" b="0" i="0" dirty="0">
                <a:solidFill>
                  <a:srgbClr val="6D737D"/>
                </a:solidFill>
                <a:effectLst/>
                <a:latin typeface="walsheim"/>
              </a:rPr>
              <a:t> to forward-fill or </a:t>
            </a:r>
            <a:r>
              <a:rPr lang="en-US" dirty="0"/>
              <a:t>'</a:t>
            </a:r>
            <a:r>
              <a:rPr lang="en-US" dirty="0" err="1"/>
              <a:t>bfill</a:t>
            </a:r>
            <a:r>
              <a:rPr lang="en-US" dirty="0"/>
              <a:t>'</a:t>
            </a:r>
            <a:r>
              <a:rPr lang="en-US" b="0" i="0" dirty="0">
                <a:solidFill>
                  <a:srgbClr val="6D737D"/>
                </a:solidFill>
                <a:effectLst/>
                <a:latin typeface="walsheim"/>
              </a:rPr>
              <a:t> to back-fill. </a:t>
            </a:r>
            <a:endParaRPr dirty="0">
              <a:uFillTx/>
            </a:endParaRPr>
          </a:p>
        </p:txBody>
      </p:sp>
    </p:spTree>
    <p:extLst>
      <p:ext uri="{BB962C8B-B14F-4D97-AF65-F5344CB8AC3E}">
        <p14:creationId xmlns:p14="http://schemas.microsoft.com/office/powerpoint/2010/main" val="20135980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991692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048215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This doesn't make much sense for our use case though. For instances of </a:t>
            </a:r>
            <a:r>
              <a:rPr lang="en-US" dirty="0"/>
              <a:t>-np.inf</a:t>
            </a:r>
            <a:r>
              <a:rPr lang="en-US" b="0" i="0" dirty="0">
                <a:solidFill>
                  <a:srgbClr val="6D737D"/>
                </a:solidFill>
                <a:effectLst/>
                <a:latin typeface="walsheim"/>
              </a:rPr>
              <a:t>, we may choose to set </a:t>
            </a:r>
            <a:r>
              <a:rPr lang="en-US" dirty="0"/>
              <a:t>SNWD</a:t>
            </a:r>
            <a:r>
              <a:rPr lang="en-US" b="0" i="0" dirty="0">
                <a:solidFill>
                  <a:srgbClr val="6D737D"/>
                </a:solidFill>
                <a:effectLst/>
                <a:latin typeface="walsheim"/>
              </a:rPr>
              <a:t> to 0 since we saw there was no snowfall on those days. </a:t>
            </a:r>
            <a:endParaRPr dirty="0">
              <a:uFillTx/>
            </a:endParaRPr>
          </a:p>
        </p:txBody>
      </p:sp>
    </p:spTree>
    <p:extLst>
      <p:ext uri="{BB962C8B-B14F-4D97-AF65-F5344CB8AC3E}">
        <p14:creationId xmlns:p14="http://schemas.microsoft.com/office/powerpoint/2010/main" val="249456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57-D2E4-48A1-A14A-C1C05BAFE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A0B144-3312-491D-B22A-A9ED7BCED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20CB8-344C-41AD-8C80-CA5510F9185C}"/>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F23BF33-DB40-4114-AC91-715224FD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4F084-9FA1-454F-B902-72293358E4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10314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B7EC-8371-4620-AFB5-CEAD6B616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5919-8FC9-468C-9ECA-B51979200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23A8-3159-4299-83F2-A85EA4F0349A}"/>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4491334-977E-4200-BF66-733C55ABC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36203-2A3C-4A32-81D0-AFA4A256C109}"/>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506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9F74-2B85-4F37-AC0F-00DD5BE855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9BC7A-74F4-4B6E-B15D-DC89B37A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60935-61EB-48AC-9B93-14225F8F87B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1F1EFC3D-C9E5-44A0-8F0C-9B9855E24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5E50D-DEE1-4D27-9097-0F39C221CBB4}"/>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01080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1389991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838200" y="1964266"/>
            <a:ext cx="10515600" cy="4392084"/>
          </a:xfrm>
        </p:spPr>
        <p:txBody>
          <a:bodyPr>
            <a:noAutofit/>
          </a:bodyPr>
          <a:lstStyle>
            <a:lvl1pPr>
              <a:defRPr sz="3733">
                <a:uFillTx/>
              </a:defRPr>
            </a:lvl1pPr>
            <a:lvl2pPr>
              <a:defRPr sz="3200">
                <a:uFillTx/>
              </a:defRPr>
            </a:lvl2pPr>
            <a:lvl3pPr>
              <a:defRPr sz="2400">
                <a:uFillTx/>
              </a:defRPr>
            </a:lvl3pPr>
            <a:lvl4pPr>
              <a:defRPr sz="2133">
                <a:uFillTx/>
              </a:defRPr>
            </a:lvl4pPr>
            <a:lvl5pPr>
              <a:defRPr sz="2133">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90887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61743" y="2512391"/>
            <a:ext cx="10515600" cy="1325563"/>
          </a:xfrm>
        </p:spPr>
        <p:txBody>
          <a:bodyPr>
            <a:noAutofit/>
          </a:bodyPr>
          <a:lstStyle>
            <a:lvl1pPr algn="ctr">
              <a:defRPr sz="8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961743" y="4712873"/>
            <a:ext cx="10515600" cy="12192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1538154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6368955" cy="6356351"/>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6368955" y="-3"/>
            <a:ext cx="5823045"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4055230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3406253" cy="6356351"/>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3406253" y="-3"/>
            <a:ext cx="8785747"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2336346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490072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838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6172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809200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187098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BF63-58AA-4E8A-94AB-9121DFBBF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1C378-48D0-4966-A6EE-5EC4727C1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8E2CE-2C83-4619-8EAD-F617EE928AFE}"/>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42567709-4B3C-44C0-9F49-755EEFD9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555B6-022B-40D8-BB33-A324C0AB7D9E}"/>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71916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41634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79643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4056108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s-VE" dirty="0">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141122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456913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833022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9699525"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164820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95" b="0" i="0">
                <a:solidFill>
                  <a:schemeClr val="tx1"/>
                </a:solidFill>
                <a:uFillTx/>
                <a:latin typeface="Calibri Light"/>
                <a:cs typeface="Calibri Light"/>
              </a:defRPr>
            </a:lvl1pPr>
          </a:lstStyle>
          <a:p>
            <a:pPr marL="14942"/>
            <a:endParaRPr lang="en-US"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1/7/2022</a:t>
            </a:fld>
            <a:endParaRPr lang="en-US" dirty="0">
              <a:uFillTx/>
            </a:endParaRPr>
          </a:p>
        </p:txBody>
      </p:sp>
      <p:sp>
        <p:nvSpPr>
          <p:cNvPr id="4" name="Holder 4"/>
          <p:cNvSpPr>
            <a:spLocks noGrp="1"/>
          </p:cNvSpPr>
          <p:nvPr>
            <p:ph type="sldNum" sz="quarter" idx="7"/>
          </p:nvPr>
        </p:nvSpPr>
        <p:spPr/>
        <p:txBody>
          <a:bodyPr lIns="0" tIns="0" rIns="0" bIns="0"/>
          <a:lstStyle>
            <a:lvl1pPr>
              <a:defRPr sz="1295" b="0" i="0">
                <a:solidFill>
                  <a:schemeClr val="tx1"/>
                </a:solidFill>
                <a:uFillTx/>
                <a:latin typeface="Calibri Light"/>
                <a:cs typeface="Calibri Light"/>
              </a:defRPr>
            </a:lvl1pPr>
          </a:lstStyle>
          <a:p>
            <a:pPr marL="14942"/>
            <a:r>
              <a:rPr lang="en-US" spc="-12"/>
              <a:t>1</a:t>
            </a:r>
            <a:r>
              <a:rPr lang="en-US" spc="-24"/>
              <a:t>-</a:t>
            </a:r>
            <a:fld id="{81D60167-4931-47E6-BA6A-407CBD079E47}" type="slidenum">
              <a:rPr smtClean="0"/>
              <a:pPr marL="14942"/>
              <a:t>‹#›</a:t>
            </a:fld>
            <a:endParaRPr dirty="0"/>
          </a:p>
        </p:txBody>
      </p:sp>
    </p:spTree>
    <p:extLst>
      <p:ext uri="{BB962C8B-B14F-4D97-AF65-F5344CB8AC3E}">
        <p14:creationId xmlns:p14="http://schemas.microsoft.com/office/powerpoint/2010/main" val="24138072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Diseño personalizado">
  <p:cSld name="6_Diseño personalizado">
    <p:spTree>
      <p:nvGrpSpPr>
        <p:cNvPr id="1" name="Shape 11"/>
        <p:cNvGrpSpPr/>
        <p:nvPr/>
      </p:nvGrpSpPr>
      <p:grpSpPr>
        <a:xfrm>
          <a:off x="0" y="0"/>
          <a:ext cx="0" cy="0"/>
          <a:chOff x="0" y="0"/>
          <a:chExt cx="0" cy="0"/>
        </a:xfrm>
      </p:grpSpPr>
      <p:sp>
        <p:nvSpPr>
          <p:cNvPr id="12" name="Google Shape;12;p4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16" name="Google Shape;16;p465"/>
          <p:cNvSpPr>
            <a:spLocks noGrp="1"/>
          </p:cNvSpPr>
          <p:nvPr>
            <p:ph type="pic" idx="2"/>
          </p:nvPr>
        </p:nvSpPr>
        <p:spPr>
          <a:xfrm>
            <a:off x="2" y="0"/>
            <a:ext cx="9699525" cy="6858000"/>
          </a:xfrm>
          <a:prstGeom prst="rect">
            <a:avLst/>
          </a:prstGeom>
          <a:solidFill>
            <a:srgbClr val="F2F2F2"/>
          </a:solidFill>
          <a:ln>
            <a:noFill/>
          </a:ln>
        </p:spPr>
      </p:sp>
    </p:spTree>
    <p:extLst>
      <p:ext uri="{BB962C8B-B14F-4D97-AF65-F5344CB8AC3E}">
        <p14:creationId xmlns:p14="http://schemas.microsoft.com/office/powerpoint/2010/main" val="3173461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Diseño personalizado">
  <p:cSld name="6_Diseño personalizado">
    <p:spTree>
      <p:nvGrpSpPr>
        <p:cNvPr id="1" name="Shape 17"/>
        <p:cNvGrpSpPr/>
        <p:nvPr/>
      </p:nvGrpSpPr>
      <p:grpSpPr>
        <a:xfrm>
          <a:off x="0" y="0"/>
          <a:ext cx="0" cy="0"/>
          <a:chOff x="0" y="0"/>
          <a:chExt cx="0" cy="0"/>
        </a:xfrm>
      </p:grpSpPr>
      <p:sp>
        <p:nvSpPr>
          <p:cNvPr id="18" name="Google Shape;18;p466"/>
          <p:cNvSpPr txBox="1">
            <a:spLocks noGrp="1"/>
          </p:cNvSpPr>
          <p:nvPr>
            <p:ph type="title"/>
          </p:nvPr>
        </p:nvSpPr>
        <p:spPr>
          <a:xfrm>
            <a:off x="961743" y="2512391"/>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8000"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6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66"/>
          <p:cNvSpPr/>
          <p:nvPr/>
        </p:nvSpPr>
        <p:spPr>
          <a:xfrm>
            <a:off x="0" y="6356351"/>
            <a:ext cx="12192000" cy="225141"/>
          </a:xfrm>
          <a:prstGeom prst="rect">
            <a:avLst/>
          </a:prstGeom>
          <a:solidFill>
            <a:srgbClr val="81828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2" name="Google Shape;22;p466"/>
          <p:cNvSpPr txBox="1">
            <a:spLocks noGrp="1"/>
          </p:cNvSpPr>
          <p:nvPr>
            <p:ph type="sldNum" idx="12"/>
          </p:nvPr>
        </p:nvSpPr>
        <p:spPr>
          <a:xfrm>
            <a:off x="5823045" y="6265365"/>
            <a:ext cx="545911" cy="4071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23" name="Google Shape;23;p466"/>
          <p:cNvSpPr txBox="1">
            <a:spLocks noGrp="1"/>
          </p:cNvSpPr>
          <p:nvPr>
            <p:ph type="body" idx="1"/>
          </p:nvPr>
        </p:nvSpPr>
        <p:spPr>
          <a:xfrm>
            <a:off x="961743" y="4712873"/>
            <a:ext cx="10515600" cy="12192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24" name="Google Shape;24;p466"/>
          <p:cNvPicPr preferRelativeResize="0"/>
          <p:nvPr/>
        </p:nvPicPr>
        <p:blipFill rotWithShape="1">
          <a:blip r:embed="rId2">
            <a:alphaModFix/>
          </a:blip>
          <a:srcRect/>
          <a:stretch/>
        </p:blipFill>
        <p:spPr>
          <a:xfrm>
            <a:off x="1" y="6250601"/>
            <a:ext cx="1173921" cy="436641"/>
          </a:xfrm>
          <a:prstGeom prst="rect">
            <a:avLst/>
          </a:prstGeom>
          <a:noFill/>
          <a:ln>
            <a:noFill/>
          </a:ln>
        </p:spPr>
      </p:pic>
    </p:spTree>
    <p:extLst>
      <p:ext uri="{BB962C8B-B14F-4D97-AF65-F5344CB8AC3E}">
        <p14:creationId xmlns:p14="http://schemas.microsoft.com/office/powerpoint/2010/main" val="340207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BD47-383C-4DC2-8A08-98AB10C16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E6F5A-FEF9-453A-9D0D-F8A2F1B17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6C42F-F512-4FE3-B076-696BECBF9F73}"/>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555DBBE5-16C9-4B64-8F49-CEE4271D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BC1-A299-40AB-A6F5-E0571F5ECED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9237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8026-DE41-4C9E-8A7A-24DDB508B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C2E72-DC79-40A9-A853-C31EE39B8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930F-D234-4620-9387-24CE7DD7F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1CEE0-3FB4-4754-AFD3-16A205EA21B1}"/>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E0BB61CA-6CBD-4D48-898F-49F164370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F4D93-621F-4E6C-AD13-C63F0FE27BF5}"/>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13699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C64A-62DE-45C0-8EF2-502B3F4F6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734D-E9EA-418A-89A0-E26669647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4E1BA-DFCA-4204-972F-F0EC0974E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19B07-7698-41AE-9A3B-93084B2B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613EF-6A5F-4D10-AEAC-B857BCF8F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BF3E2-A01B-47FA-B172-D05DB5BF4AD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8" name="Footer Placeholder 7">
            <a:extLst>
              <a:ext uri="{FF2B5EF4-FFF2-40B4-BE49-F238E27FC236}">
                <a16:creationId xmlns:a16="http://schemas.microsoft.com/office/drawing/2014/main" id="{BEADB584-84BA-44ED-897B-336B8E179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C61AE-04FC-44B2-9DC2-BB4345118FD0}"/>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7532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9A6-8591-466C-A5E3-5D5395AD2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87ECBA-EFD1-4E16-A307-6904D31A8184}"/>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4" name="Footer Placeholder 3">
            <a:extLst>
              <a:ext uri="{FF2B5EF4-FFF2-40B4-BE49-F238E27FC236}">
                <a16:creationId xmlns:a16="http://schemas.microsoft.com/office/drawing/2014/main" id="{59A1E726-A037-4444-B55B-AF62B648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37089-BA68-4B33-AFBC-FF807C5CD6F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57328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CA473-28F1-4DD0-AE09-F08F57FF332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3" name="Footer Placeholder 2">
            <a:extLst>
              <a:ext uri="{FF2B5EF4-FFF2-40B4-BE49-F238E27FC236}">
                <a16:creationId xmlns:a16="http://schemas.microsoft.com/office/drawing/2014/main" id="{FD7CDAA8-334C-420D-AC41-B21F5C894F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57D67-613C-4800-BC46-00F825724B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41537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44EE-6621-424C-90E1-C3346505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17ED8-9D5B-4F16-9F54-B1AC2AD56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0DCA2-8C97-4F36-9EE5-367B7922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68F0C-6EB5-4A2D-A076-75FE9BF4495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A1AF3AB4-DDF7-4F9A-881B-46597CDF9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2A8B-44D8-4497-BB38-7076146F597D}"/>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6460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52-EEC5-455F-B840-1C2A9A54C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FBE38-E737-42EF-A3A3-17216FF3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43DD8-138C-4C40-86E8-21C12C071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DEEA1-A804-4328-9FD0-42DD0C6B0FF8}"/>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9884C951-0FF4-4ABD-BC29-304621C3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11C52-360C-4575-B940-0570D58F267C}"/>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75933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47BDA-0422-4339-9BFB-4E9540FAE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9DE1A-6B5D-48FA-8EED-36FB7F54F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E350B-7E42-4F86-8BAA-7F002BAA8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B2C1BCC6-A770-419F-A6B1-C89DFF4B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CBD4F-DDD7-4555-9DAB-19E1A48DF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F61DE-9D09-463F-B020-35BC56E7D22C}" type="slidenum">
              <a:rPr lang="en-US" smtClean="0"/>
              <a:t>‹#›</a:t>
            </a:fld>
            <a:endParaRPr lang="en-US"/>
          </a:p>
        </p:txBody>
      </p:sp>
    </p:spTree>
    <p:extLst>
      <p:ext uri="{BB962C8B-B14F-4D97-AF65-F5344CB8AC3E}">
        <p14:creationId xmlns:p14="http://schemas.microsoft.com/office/powerpoint/2010/main" val="392523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4225623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s-VE">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8197" y="1"/>
            <a:ext cx="9717724"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buClr>
                <a:srgbClr val="000000"/>
              </a:buClr>
              <a:defRPr/>
            </a:pPr>
            <a:endParaRPr lang="en-US" dirty="0">
              <a:solidFill>
                <a:srgbClr val="FFFFFF"/>
              </a:solidFill>
              <a:latin typeface="Palatino Linotype"/>
              <a:sym typeface="Arial"/>
            </a:endParaRPr>
          </a:p>
        </p:txBody>
      </p:sp>
      <p:sp>
        <p:nvSpPr>
          <p:cNvPr id="16" name="Elipse 15"/>
          <p:cNvSpPr>
            <a:spLocks/>
          </p:cNvSpPr>
          <p:nvPr/>
        </p:nvSpPr>
        <p:spPr>
          <a:xfrm>
            <a:off x="6768247" y="4538683"/>
            <a:ext cx="1584277" cy="16159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s-VE" sz="1867" kern="0" dirty="0">
              <a:solidFill>
                <a:srgbClr val="FFFFFF"/>
              </a:solidFill>
              <a:latin typeface="Palatino Linotype"/>
              <a:sym typeface="Arial"/>
            </a:endParaRPr>
          </a:p>
        </p:txBody>
      </p:sp>
      <p:pic>
        <p:nvPicPr>
          <p:cNvPr id="17" name="Imagen 16"/>
          <p:cNvPicPr>
            <a:picLocks noChangeAspect="1"/>
          </p:cNvPicPr>
          <p:nvPr/>
        </p:nvPicPr>
        <p:blipFill>
          <a:blip r:embed="rId3" cstate="print"/>
          <a:stretch>
            <a:fillRect/>
          </a:stretch>
        </p:blipFill>
        <p:spPr>
          <a:xfrm>
            <a:off x="6246166" y="3966950"/>
            <a:ext cx="2512679" cy="2509541"/>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2" y="1527857"/>
            <a:ext cx="12191999" cy="2726387"/>
          </a:xfrm>
          <a:prstGeom prst="rect">
            <a:avLst/>
          </a:prstGeom>
        </p:spPr>
        <p:txBody>
          <a:bodyPr vert="horz" wrap="square" lIns="0" tIns="17780"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6933" algn="ctr" defTabSz="914377">
              <a:lnSpc>
                <a:spcPct val="100000"/>
              </a:lnSpc>
              <a:spcBef>
                <a:spcPts val="140"/>
              </a:spcBef>
              <a:defRPr/>
            </a:pPr>
            <a:r>
              <a:rPr lang="en-US" sz="8800" b="1" dirty="0">
                <a:solidFill>
                  <a:srgbClr val="FFFFFF"/>
                </a:solidFill>
                <a:latin typeface="Times New Roman"/>
                <a:sym typeface="Arial"/>
              </a:rPr>
              <a:t>3: Data Wrangling with Pandas</a:t>
            </a:r>
          </a:p>
        </p:txBody>
      </p:sp>
    </p:spTree>
    <p:extLst>
      <p:ext uri="{BB962C8B-B14F-4D97-AF65-F5344CB8AC3E}">
        <p14:creationId xmlns:p14="http://schemas.microsoft.com/office/powerpoint/2010/main" val="240991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Renaming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4976" y="1484044"/>
            <a:ext cx="10462048"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Most of the time, pandas will return a new DataFrame object; however, since we passed in </a:t>
            </a:r>
            <a:r>
              <a:rPr lang="en-US" sz="2667" kern="0" dirty="0" err="1">
                <a:solidFill>
                  <a:srgbClr val="000000"/>
                </a:solidFill>
                <a:latin typeface="Arial"/>
                <a:cs typeface="Arial"/>
                <a:sym typeface="Arial"/>
              </a:rPr>
              <a:t>inplace</a:t>
            </a:r>
            <a:r>
              <a:rPr lang="en-US" sz="2667" kern="0" dirty="0">
                <a:solidFill>
                  <a:srgbClr val="000000"/>
                </a:solidFill>
                <a:latin typeface="Arial"/>
                <a:cs typeface="Arial"/>
                <a:sym typeface="Arial"/>
              </a:rPr>
              <a:t>=True, our original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was updated instead.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Always be careful with in-place operations, as they might be difficult or impossible to undo.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Our columns now have their new names:</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df.columns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Index(['date', 'datatype', 'station', 'flags', '</a:t>
            </a: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spTree>
    <p:extLst>
      <p:ext uri="{BB962C8B-B14F-4D97-AF65-F5344CB8AC3E}">
        <p14:creationId xmlns:p14="http://schemas.microsoft.com/office/powerpoint/2010/main" val="1105705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1614540"/>
            <a:ext cx="10754148"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If we want to handle the nulls and infinite values in the SNWD column, we can use the </a:t>
            </a:r>
            <a:r>
              <a:rPr lang="en-US" sz="2667" kern="0" dirty="0" err="1">
                <a:solidFill>
                  <a:srgbClr val="000000"/>
                </a:solidFill>
                <a:latin typeface="Arial"/>
                <a:cs typeface="Arial"/>
                <a:sym typeface="Arial"/>
              </a:rPr>
              <a:t>np.nan_to_num</a:t>
            </a:r>
            <a:r>
              <a:rPr lang="en-US" sz="2667" kern="0" dirty="0">
                <a:solidFill>
                  <a:srgbClr val="000000"/>
                </a:solidFill>
                <a:latin typeface="Arial"/>
                <a:cs typeface="Arial"/>
                <a:sym typeface="Arial"/>
              </a:rPr>
              <a:t>() function; it turns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into 0 and inf/-inf into very large positive/negative finite numbers, making it possible for machine learning models (discussed in Getting Started with Machine Learning in Python) to learn from this data:</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SNWD=lambda x: </a:t>
            </a:r>
            <a:r>
              <a:rPr lang="en-US" sz="2667" kern="0" dirty="0" err="1">
                <a:solidFill>
                  <a:srgbClr val="ED7D31"/>
                </a:solidFill>
                <a:latin typeface="Arial"/>
                <a:cs typeface="Arial"/>
                <a:sym typeface="Arial"/>
              </a:rPr>
              <a:t>np.nan_to_num</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x.SNWD</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).head()</a:t>
            </a:r>
          </a:p>
        </p:txBody>
      </p:sp>
    </p:spTree>
    <p:extLst>
      <p:ext uri="{BB962C8B-B14F-4D97-AF65-F5344CB8AC3E}">
        <p14:creationId xmlns:p14="http://schemas.microsoft.com/office/powerpoint/2010/main" val="1100772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1614539"/>
            <a:ext cx="107541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However, we don't know what to do with np.inf, and the large positive numbers, arguably, make this more confusing to interpret:</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AB99C505-0AC4-4D7B-BAB8-ACC8AB67F75D}"/>
              </a:ext>
            </a:extLst>
          </p:cNvPr>
          <p:cNvPicPr>
            <a:picLocks noChangeAspect="1"/>
          </p:cNvPicPr>
          <p:nvPr/>
        </p:nvPicPr>
        <p:blipFill>
          <a:blip r:embed="rId3"/>
          <a:stretch>
            <a:fillRect/>
          </a:stretch>
        </p:blipFill>
        <p:spPr>
          <a:xfrm>
            <a:off x="1206089" y="2758933"/>
            <a:ext cx="9779820" cy="3287183"/>
          </a:xfrm>
          <a:prstGeom prst="rect">
            <a:avLst/>
          </a:prstGeom>
        </p:spPr>
      </p:pic>
    </p:spTree>
    <p:extLst>
      <p:ext uri="{BB962C8B-B14F-4D97-AF65-F5344CB8AC3E}">
        <p14:creationId xmlns:p14="http://schemas.microsoft.com/office/powerpoint/2010/main" val="4094544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2509964"/>
            <a:ext cx="107541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show how the upper bound works, we will use the snowfall (SNOW) as an estimate: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SNWD=lambda x: </a:t>
            </a:r>
            <a:r>
              <a:rPr lang="en-US" sz="2667" kern="0" dirty="0" err="1">
                <a:solidFill>
                  <a:srgbClr val="ED7D31"/>
                </a:solidFill>
                <a:latin typeface="Arial"/>
                <a:cs typeface="Arial"/>
                <a:sym typeface="Arial"/>
              </a:rPr>
              <a:t>x.SNWD.clip</a:t>
            </a:r>
            <a:r>
              <a:rPr lang="en-US" sz="2667" kern="0" dirty="0">
                <a:solidFill>
                  <a:srgbClr val="ED7D31"/>
                </a:solidFill>
                <a:latin typeface="Arial"/>
                <a:cs typeface="Arial"/>
                <a:sym typeface="Arial"/>
              </a:rPr>
              <a:t>(0, </a:t>
            </a:r>
            <a:r>
              <a:rPr lang="en-US" sz="2667" kern="0" dirty="0" err="1">
                <a:solidFill>
                  <a:srgbClr val="ED7D31"/>
                </a:solidFill>
                <a:latin typeface="Arial"/>
                <a:cs typeface="Arial"/>
                <a:sym typeface="Arial"/>
              </a:rPr>
              <a:t>x.SNOW</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).head()</a:t>
            </a:r>
          </a:p>
        </p:txBody>
      </p:sp>
    </p:spTree>
    <p:extLst>
      <p:ext uri="{BB962C8B-B14F-4D97-AF65-F5344CB8AC3E}">
        <p14:creationId xmlns:p14="http://schemas.microsoft.com/office/powerpoint/2010/main" val="752494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3" y="1519144"/>
            <a:ext cx="10754148"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values of SNWD for January 1st through 3rd are now 0 instead of -inf, while the values of SNWD for January 4th and 5th went from inf to that day's value for SNOW:</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F34C69AF-9A09-439D-9136-9680D2FB2975}"/>
              </a:ext>
            </a:extLst>
          </p:cNvPr>
          <p:cNvPicPr>
            <a:picLocks noChangeAspect="1"/>
          </p:cNvPicPr>
          <p:nvPr/>
        </p:nvPicPr>
        <p:blipFill>
          <a:blip r:embed="rId3"/>
          <a:stretch>
            <a:fillRect/>
          </a:stretch>
        </p:blipFill>
        <p:spPr>
          <a:xfrm>
            <a:off x="1959895" y="2972006"/>
            <a:ext cx="8272207" cy="3082607"/>
          </a:xfrm>
          <a:prstGeom prst="rect">
            <a:avLst/>
          </a:prstGeom>
        </p:spPr>
      </p:pic>
    </p:spTree>
    <p:extLst>
      <p:ext uri="{BB962C8B-B14F-4D97-AF65-F5344CB8AC3E}">
        <p14:creationId xmlns:p14="http://schemas.microsoft.com/office/powerpoint/2010/main" val="786033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3" y="1519144"/>
            <a:ext cx="10754148"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combine imputation with the </a:t>
            </a:r>
            <a:r>
              <a:rPr lang="en-US" sz="2667" kern="0" dirty="0" err="1">
                <a:solidFill>
                  <a:srgbClr val="000000"/>
                </a:solidFill>
                <a:latin typeface="Arial"/>
                <a:cs typeface="Arial"/>
                <a:sym typeface="Arial"/>
              </a:rPr>
              <a:t>fillna</a:t>
            </a:r>
            <a:r>
              <a:rPr lang="en-US" sz="2667" kern="0" dirty="0">
                <a:solidFill>
                  <a:srgbClr val="000000"/>
                </a:solidFill>
                <a:latin typeface="Arial"/>
                <a:cs typeface="Arial"/>
                <a:sym typeface="Arial"/>
              </a:rPr>
              <a:t>() method.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an example, let's fill in the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values for TMAX and TMIN with their medians and TOBS with the average of TMIN and TMAX (after imputing them):</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76FD3C41-EB01-44F9-8A5C-2EDCE70D9C84}"/>
              </a:ext>
            </a:extLst>
          </p:cNvPr>
          <p:cNvPicPr>
            <a:picLocks noChangeAspect="1"/>
          </p:cNvPicPr>
          <p:nvPr/>
        </p:nvPicPr>
        <p:blipFill>
          <a:blip r:embed="rId3"/>
          <a:stretch>
            <a:fillRect/>
          </a:stretch>
        </p:blipFill>
        <p:spPr>
          <a:xfrm>
            <a:off x="1804047" y="3429000"/>
            <a:ext cx="8583899" cy="2196896"/>
          </a:xfrm>
          <a:prstGeom prst="rect">
            <a:avLst/>
          </a:prstGeom>
        </p:spPr>
      </p:pic>
    </p:spTree>
    <p:extLst>
      <p:ext uri="{BB962C8B-B14F-4D97-AF65-F5344CB8AC3E}">
        <p14:creationId xmlns:p14="http://schemas.microsoft.com/office/powerpoint/2010/main" val="469252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3" y="1519144"/>
            <a:ext cx="107541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means that when we impute TOBS and also don't have TMAX and TMIN in the data, we get 10°C:</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AC268453-B975-462D-B9CD-4C52D36DD83A}"/>
              </a:ext>
            </a:extLst>
          </p:cNvPr>
          <p:cNvPicPr>
            <a:picLocks noChangeAspect="1"/>
          </p:cNvPicPr>
          <p:nvPr/>
        </p:nvPicPr>
        <p:blipFill>
          <a:blip r:embed="rId3"/>
          <a:stretch>
            <a:fillRect/>
          </a:stretch>
        </p:blipFill>
        <p:spPr>
          <a:xfrm>
            <a:off x="1802581" y="2637007"/>
            <a:ext cx="8586839" cy="3211275"/>
          </a:xfrm>
          <a:prstGeom prst="rect">
            <a:avLst/>
          </a:prstGeom>
        </p:spPr>
      </p:pic>
    </p:spTree>
    <p:extLst>
      <p:ext uri="{BB962C8B-B14F-4D97-AF65-F5344CB8AC3E}">
        <p14:creationId xmlns:p14="http://schemas.microsoft.com/office/powerpoint/2010/main" val="736244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5" y="1886215"/>
            <a:ext cx="107541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cover rolling calculations and apply() in Aggregating Pandas DataFrames, so this is just a preview:</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B065988F-C9DC-454F-AAE3-B4728851C4C1}"/>
              </a:ext>
            </a:extLst>
          </p:cNvPr>
          <p:cNvPicPr>
            <a:picLocks noChangeAspect="1"/>
          </p:cNvPicPr>
          <p:nvPr/>
        </p:nvPicPr>
        <p:blipFill>
          <a:blip r:embed="rId3"/>
          <a:stretch>
            <a:fillRect/>
          </a:stretch>
        </p:blipFill>
        <p:spPr>
          <a:xfrm>
            <a:off x="1553901" y="2901554"/>
            <a:ext cx="9084199" cy="2440039"/>
          </a:xfrm>
          <a:prstGeom prst="rect">
            <a:avLst/>
          </a:prstGeom>
        </p:spPr>
      </p:pic>
    </p:spTree>
    <p:extLst>
      <p:ext uri="{BB962C8B-B14F-4D97-AF65-F5344CB8AC3E}">
        <p14:creationId xmlns:p14="http://schemas.microsoft.com/office/powerpoint/2010/main" val="3606268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1532254"/>
            <a:ext cx="10754148"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In reality, it was slightly warmer that day (around -3°C):</a:t>
            </a:r>
            <a:endParaRPr lang="en-US" sz="2667" kern="0" dirty="0">
              <a:solidFill>
                <a:srgbClr val="ED7D31"/>
              </a:solidFill>
              <a:latin typeface="Arial"/>
              <a:cs typeface="Arial"/>
              <a:sym typeface="Arial"/>
            </a:endParaRPr>
          </a:p>
        </p:txBody>
      </p:sp>
      <p:pic>
        <p:nvPicPr>
          <p:cNvPr id="15" name="Picture 14">
            <a:extLst>
              <a:ext uri="{FF2B5EF4-FFF2-40B4-BE49-F238E27FC236}">
                <a16:creationId xmlns:a16="http://schemas.microsoft.com/office/drawing/2014/main" id="{9C2C678C-44D2-4A0E-A00B-CABB7C25F9EA}"/>
              </a:ext>
            </a:extLst>
          </p:cNvPr>
          <p:cNvPicPr>
            <a:picLocks noChangeAspect="1"/>
          </p:cNvPicPr>
          <p:nvPr/>
        </p:nvPicPr>
        <p:blipFill>
          <a:blip r:embed="rId3"/>
          <a:stretch>
            <a:fillRect/>
          </a:stretch>
        </p:blipFill>
        <p:spPr>
          <a:xfrm>
            <a:off x="2804292" y="2058221"/>
            <a:ext cx="6583416" cy="4201903"/>
          </a:xfrm>
          <a:prstGeom prst="rect">
            <a:avLst/>
          </a:prstGeom>
        </p:spPr>
      </p:pic>
    </p:spTree>
    <p:extLst>
      <p:ext uri="{BB962C8B-B14F-4D97-AF65-F5344CB8AC3E}">
        <p14:creationId xmlns:p14="http://schemas.microsoft.com/office/powerpoint/2010/main" val="20731466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2509965"/>
            <a:ext cx="107541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combine this with the apply() method to interpolate all of our columns at once:</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df_deduped.reindex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pd.date_range</a:t>
            </a:r>
            <a:r>
              <a:rPr lang="en-US" sz="2667" kern="0" dirty="0">
                <a:solidFill>
                  <a:srgbClr val="ED7D31"/>
                </a:solidFill>
                <a:latin typeface="Arial"/>
                <a:cs typeface="Arial"/>
                <a:sym typeface="Arial"/>
              </a:rPr>
              <a:t>('2018-01-01', '2018-12-31', </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='D')</a:t>
            </a:r>
          </a:p>
          <a:p>
            <a:pPr defTabSz="1219170">
              <a:buClr>
                <a:srgbClr val="000000"/>
              </a:buClr>
              <a:defRPr/>
            </a:pPr>
            <a:r>
              <a:rPr lang="en-US" sz="2667" kern="0" dirty="0">
                <a:solidFill>
                  <a:srgbClr val="ED7D31"/>
                </a:solidFill>
                <a:latin typeface="Arial"/>
                <a:cs typeface="Arial"/>
                <a:sym typeface="Arial"/>
              </a:rPr>
              <a:t>... ).apply(lambda x: </a:t>
            </a:r>
            <a:r>
              <a:rPr lang="en-US" sz="2667" kern="0" dirty="0" err="1">
                <a:solidFill>
                  <a:srgbClr val="ED7D31"/>
                </a:solidFill>
                <a:latin typeface="Arial"/>
                <a:cs typeface="Arial"/>
                <a:sym typeface="Arial"/>
              </a:rPr>
              <a:t>x.interpolate</a:t>
            </a:r>
            <a:r>
              <a:rPr lang="en-US" sz="2667" kern="0" dirty="0">
                <a:solidFill>
                  <a:srgbClr val="ED7D31"/>
                </a:solidFill>
                <a:latin typeface="Arial"/>
                <a:cs typeface="Arial"/>
                <a:sym typeface="Arial"/>
              </a:rPr>
              <a:t>()).head(10)</a:t>
            </a:r>
          </a:p>
        </p:txBody>
      </p:sp>
    </p:spTree>
    <p:extLst>
      <p:ext uri="{BB962C8B-B14F-4D97-AF65-F5344CB8AC3E}">
        <p14:creationId xmlns:p14="http://schemas.microsoft.com/office/powerpoint/2010/main" val="665020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5" y="1513346"/>
            <a:ext cx="10754148" cy="11242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Check out January 9th, which we didn't have previously—the values for TMAX, TMIN, and TOBS are the average of the values for the day prior (January 8th) and the day after (January 10th):</a:t>
            </a:r>
            <a:endParaRPr lang="en-US" sz="2400"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AE64737A-BDEA-4035-BF22-2B754B99ABD0}"/>
              </a:ext>
            </a:extLst>
          </p:cNvPr>
          <p:cNvPicPr>
            <a:picLocks noChangeAspect="1"/>
          </p:cNvPicPr>
          <p:nvPr/>
        </p:nvPicPr>
        <p:blipFill>
          <a:blip r:embed="rId3"/>
          <a:stretch>
            <a:fillRect/>
          </a:stretch>
        </p:blipFill>
        <p:spPr>
          <a:xfrm>
            <a:off x="3003145" y="2637586"/>
            <a:ext cx="6185711" cy="3622537"/>
          </a:xfrm>
          <a:prstGeom prst="rect">
            <a:avLst/>
          </a:prstGeom>
        </p:spPr>
      </p:pic>
    </p:spTree>
    <p:extLst>
      <p:ext uri="{BB962C8B-B14F-4D97-AF65-F5344CB8AC3E}">
        <p14:creationId xmlns:p14="http://schemas.microsoft.com/office/powerpoint/2010/main" val="323976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Renaming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4976" y="2099596"/>
            <a:ext cx="10462048"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also do transformations on the column names with rename().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instance, we can put all the column names in uppercase: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df.rename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str.upper</a:t>
            </a:r>
            <a:r>
              <a:rPr lang="en-US" sz="2667" kern="0" dirty="0">
                <a:solidFill>
                  <a:srgbClr val="ED7D31"/>
                </a:solidFill>
                <a:latin typeface="Arial"/>
                <a:cs typeface="Arial"/>
                <a:sym typeface="Arial"/>
              </a:rPr>
              <a:t>, axis='columns').columns</a:t>
            </a:r>
          </a:p>
          <a:p>
            <a:pPr defTabSz="1219170">
              <a:buClr>
                <a:srgbClr val="000000"/>
              </a:buClr>
              <a:defRPr/>
            </a:pPr>
            <a:r>
              <a:rPr lang="en-US" sz="2667" kern="0" dirty="0">
                <a:solidFill>
                  <a:srgbClr val="ED7D31"/>
                </a:solidFill>
                <a:latin typeface="Arial"/>
                <a:cs typeface="Arial"/>
                <a:sym typeface="Arial"/>
              </a:rPr>
              <a:t>Index(['DATE', 'DATATYPE', 'STATION', 'FLAGS', 'TEMP_C'],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spTree>
    <p:extLst>
      <p:ext uri="{BB962C8B-B14F-4D97-AF65-F5344CB8AC3E}">
        <p14:creationId xmlns:p14="http://schemas.microsoft.com/office/powerpoint/2010/main" val="4233297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865639" y="1894411"/>
            <a:ext cx="10460723" cy="370956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In this lesson, we learned more about what data wrangling is (aside from a data science buzzword) and got some firsthand experience with cleaning and reshaping our data. </a:t>
            </a:r>
          </a:p>
          <a:p>
            <a:pPr marL="457189" indent="-457189" defTabSz="1219170">
              <a:buClr>
                <a:srgbClr val="000000"/>
              </a:buClr>
              <a:buFont typeface="Arial" panose="020B0604020202020204" pitchFamily="34" charset="0"/>
              <a:buChar char="•"/>
              <a:defRPr/>
            </a:pPr>
            <a:endParaRPr lang="en-US" sz="24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Utilizing the requests library, we once again practiced working with APIs to extract data of interest; then, we used pandas to begin our introduction to data wrangling, which we will continue in the next lesson. </a:t>
            </a:r>
          </a:p>
          <a:p>
            <a:pPr marL="457189" indent="-457189" defTabSz="1219170">
              <a:buClr>
                <a:srgbClr val="000000"/>
              </a:buClr>
              <a:buFont typeface="Arial" panose="020B0604020202020204" pitchFamily="34" charset="0"/>
              <a:buChar char="•"/>
              <a:defRPr/>
            </a:pPr>
            <a:endParaRPr lang="en-US" sz="24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Finally, we learned how to deal with duplicate, missing, and invalid data points in various ways and discussed the ramifications of those decisions.</a:t>
            </a:r>
          </a:p>
        </p:txBody>
      </p:sp>
    </p:spTree>
    <p:extLst>
      <p:ext uri="{BB962C8B-B14F-4D97-AF65-F5344CB8AC3E}">
        <p14:creationId xmlns:p14="http://schemas.microsoft.com/office/powerpoint/2010/main" val="3452618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111</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2"/>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Exercises"</a:t>
            </a:r>
          </a:p>
        </p:txBody>
      </p:sp>
    </p:spTree>
    <p:extLst>
      <p:ext uri="{BB962C8B-B14F-4D97-AF65-F5344CB8AC3E}">
        <p14:creationId xmlns:p14="http://schemas.microsoft.com/office/powerpoint/2010/main" val="1677723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112</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3"/>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Lab 3"</a:t>
            </a:r>
          </a:p>
        </p:txBody>
      </p:sp>
    </p:spTree>
    <p:extLst>
      <p:ext uri="{BB962C8B-B14F-4D97-AF65-F5344CB8AC3E}">
        <p14:creationId xmlns:p14="http://schemas.microsoft.com/office/powerpoint/2010/main" val="4534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sometimes, we may have data that we believe should be a certain type, such as a date, but it is stored as a string; this could be for a very valid reason—data could be missing.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the case of missing data encoded as text (for example, ? or N/A), pandas will store it as a string when reading it in to allow for this data.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will be marked as object when we use the </a:t>
            </a:r>
            <a:r>
              <a:rPr lang="en-US" sz="2667" kern="0" dirty="0" err="1">
                <a:solidFill>
                  <a:srgbClr val="000000"/>
                </a:solidFill>
                <a:latin typeface="Arial"/>
                <a:cs typeface="Arial"/>
                <a:sym typeface="Arial"/>
              </a:rPr>
              <a:t>dtypes</a:t>
            </a:r>
            <a:r>
              <a:rPr lang="en-US" sz="2667" kern="0" dirty="0">
                <a:solidFill>
                  <a:srgbClr val="000000"/>
                </a:solidFill>
                <a:latin typeface="Arial"/>
                <a:cs typeface="Arial"/>
                <a:sym typeface="Arial"/>
              </a:rPr>
              <a:t> attribute on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p>
        </p:txBody>
      </p:sp>
    </p:spTree>
    <p:extLst>
      <p:ext uri="{BB962C8B-B14F-4D97-AF65-F5344CB8AC3E}">
        <p14:creationId xmlns:p14="http://schemas.microsoft.com/office/powerpoint/2010/main" val="27512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1776" y="1689228"/>
            <a:ext cx="10868448"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That being said, let's examine the data types in our temperature data.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the date column isn't actually being stored as a datetime:</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df.dtypes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date         object</a:t>
            </a:r>
          </a:p>
          <a:p>
            <a:pPr defTabSz="1219170">
              <a:buClr>
                <a:srgbClr val="000000"/>
              </a:buClr>
              <a:defRPr/>
            </a:pPr>
            <a:r>
              <a:rPr lang="en-US" sz="2667" kern="0" dirty="0">
                <a:solidFill>
                  <a:srgbClr val="ED7D31"/>
                </a:solidFill>
                <a:latin typeface="Arial"/>
                <a:cs typeface="Arial"/>
                <a:sym typeface="Arial"/>
              </a:rPr>
              <a:t>datatype     object</a:t>
            </a:r>
          </a:p>
          <a:p>
            <a:pPr defTabSz="1219170">
              <a:buClr>
                <a:srgbClr val="000000"/>
              </a:buClr>
              <a:defRPr/>
            </a:pPr>
            <a:r>
              <a:rPr lang="en-US" sz="2667" kern="0" dirty="0">
                <a:solidFill>
                  <a:srgbClr val="ED7D31"/>
                </a:solidFill>
                <a:latin typeface="Arial"/>
                <a:cs typeface="Arial"/>
                <a:sym typeface="Arial"/>
              </a:rPr>
              <a:t>station      object</a:t>
            </a:r>
          </a:p>
          <a:p>
            <a:pPr defTabSz="1219170">
              <a:buClr>
                <a:srgbClr val="000000"/>
              </a:buClr>
              <a:defRPr/>
            </a:pPr>
            <a:r>
              <a:rPr lang="en-US" sz="2667" kern="0" dirty="0">
                <a:solidFill>
                  <a:srgbClr val="ED7D31"/>
                </a:solidFill>
                <a:latin typeface="Arial"/>
                <a:cs typeface="Arial"/>
                <a:sym typeface="Arial"/>
              </a:rPr>
              <a:t>flags        object  </a:t>
            </a:r>
          </a:p>
          <a:p>
            <a:pPr defTabSz="1219170">
              <a:buClr>
                <a:srgbClr val="000000"/>
              </a:buClr>
              <a:defRPr/>
            </a:pP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      float64</a:t>
            </a:r>
          </a:p>
          <a:p>
            <a:pPr defTabSz="1219170">
              <a:buClr>
                <a:srgbClr val="000000"/>
              </a:buClr>
              <a:defRPr/>
            </a:pP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 object</a:t>
            </a:r>
          </a:p>
        </p:txBody>
      </p:sp>
    </p:spTree>
    <p:extLst>
      <p:ext uri="{BB962C8B-B14F-4D97-AF65-F5344CB8AC3E}">
        <p14:creationId xmlns:p14="http://schemas.microsoft.com/office/powerpoint/2010/main" val="319122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9338" y="1689227"/>
            <a:ext cx="10933324"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a:t>
            </a:r>
            <a:r>
              <a:rPr lang="en-US" sz="2667" kern="0" dirty="0" err="1">
                <a:solidFill>
                  <a:srgbClr val="000000"/>
                </a:solidFill>
                <a:latin typeface="Arial"/>
                <a:cs typeface="Arial"/>
                <a:sym typeface="Arial"/>
              </a:rPr>
              <a:t>pd.to_datetime</a:t>
            </a:r>
            <a:r>
              <a:rPr lang="en-US" sz="2667" kern="0" dirty="0">
                <a:solidFill>
                  <a:srgbClr val="000000"/>
                </a:solidFill>
                <a:latin typeface="Arial"/>
                <a:cs typeface="Arial"/>
                <a:sym typeface="Arial"/>
              </a:rPr>
              <a:t>() function to convert it into a datetime: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df.loc</a:t>
            </a:r>
            <a:r>
              <a:rPr lang="en-US" sz="2667" kern="0" dirty="0">
                <a:solidFill>
                  <a:srgbClr val="ED7D31"/>
                </a:solidFill>
                <a:latin typeface="Arial"/>
                <a:cs typeface="Arial"/>
                <a:sym typeface="Arial"/>
              </a:rPr>
              <a:t>[:,'date'] = </a:t>
            </a:r>
            <a:r>
              <a:rPr lang="en-US" sz="2667" kern="0" dirty="0" err="1">
                <a:solidFill>
                  <a:srgbClr val="ED7D31"/>
                </a:solidFill>
                <a:latin typeface="Arial"/>
                <a:cs typeface="Arial"/>
                <a:sym typeface="Arial"/>
              </a:rPr>
              <a:t>pd.to_datetime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df.date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df.dtypes</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date        datetime64[ns] </a:t>
            </a:r>
          </a:p>
          <a:p>
            <a:pPr defTabSz="1219170">
              <a:buClr>
                <a:srgbClr val="000000"/>
              </a:buClr>
              <a:defRPr/>
            </a:pPr>
            <a:r>
              <a:rPr lang="en-US" sz="2667" kern="0" dirty="0">
                <a:solidFill>
                  <a:srgbClr val="ED7D31"/>
                </a:solidFill>
                <a:latin typeface="Arial"/>
                <a:cs typeface="Arial"/>
                <a:sym typeface="Arial"/>
              </a:rPr>
              <a:t>datatype            object</a:t>
            </a:r>
          </a:p>
          <a:p>
            <a:pPr defTabSz="1219170">
              <a:buClr>
                <a:srgbClr val="000000"/>
              </a:buClr>
              <a:defRPr/>
            </a:pPr>
            <a:r>
              <a:rPr lang="en-US" sz="2667" kern="0" dirty="0">
                <a:solidFill>
                  <a:srgbClr val="ED7D31"/>
                </a:solidFill>
                <a:latin typeface="Arial"/>
                <a:cs typeface="Arial"/>
                <a:sym typeface="Arial"/>
              </a:rPr>
              <a:t>station             object</a:t>
            </a:r>
          </a:p>
          <a:p>
            <a:pPr defTabSz="1219170">
              <a:buClr>
                <a:srgbClr val="000000"/>
              </a:buClr>
              <a:defRPr/>
            </a:pPr>
            <a:r>
              <a:rPr lang="en-US" sz="2667" kern="0" dirty="0">
                <a:solidFill>
                  <a:srgbClr val="ED7D31"/>
                </a:solidFill>
                <a:latin typeface="Arial"/>
                <a:cs typeface="Arial"/>
                <a:sym typeface="Arial"/>
              </a:rPr>
              <a:t>flags               object </a:t>
            </a:r>
          </a:p>
          <a:p>
            <a:pPr defTabSz="1219170">
              <a:buClr>
                <a:srgbClr val="000000"/>
              </a:buClr>
              <a:defRPr/>
            </a:pP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             float64</a:t>
            </a:r>
          </a:p>
          <a:p>
            <a:pPr defTabSz="1219170">
              <a:buClr>
                <a:srgbClr val="000000"/>
              </a:buClr>
              <a:defRPr/>
            </a:pP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 object</a:t>
            </a:r>
          </a:p>
        </p:txBody>
      </p:sp>
    </p:spTree>
    <p:extLst>
      <p:ext uri="{BB962C8B-B14F-4D97-AF65-F5344CB8AC3E}">
        <p14:creationId xmlns:p14="http://schemas.microsoft.com/office/powerpoint/2010/main" val="212351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525079"/>
            <a:ext cx="10721632" cy="444822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This is much better. </a:t>
            </a:r>
          </a:p>
          <a:p>
            <a:pPr defTabSz="1219170">
              <a:buClr>
                <a:srgbClr val="000000"/>
              </a:buClr>
              <a:defRPr/>
            </a:pPr>
            <a:endParaRPr lang="en-US" sz="24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Now, we can get useful information when we summarize the date column:</a:t>
            </a:r>
          </a:p>
          <a:p>
            <a:pPr defTabSz="1219170">
              <a:buClr>
                <a:srgbClr val="000000"/>
              </a:buClr>
              <a:defRPr/>
            </a:pPr>
            <a:r>
              <a:rPr lang="en-US" sz="2400" kern="0" dirty="0">
                <a:solidFill>
                  <a:srgbClr val="ED7D31"/>
                </a:solidFill>
                <a:latin typeface="Arial"/>
                <a:cs typeface="Arial"/>
                <a:sym typeface="Arial"/>
              </a:rPr>
              <a:t>&gt;&gt;&gt; </a:t>
            </a:r>
            <a:r>
              <a:rPr lang="en-US" sz="2400" kern="0" dirty="0" err="1">
                <a:solidFill>
                  <a:srgbClr val="ED7D31"/>
                </a:solidFill>
                <a:latin typeface="Arial"/>
                <a:cs typeface="Arial"/>
                <a:sym typeface="Arial"/>
              </a:rPr>
              <a:t>df.date.describe</a:t>
            </a:r>
            <a:r>
              <a:rPr lang="en-US" sz="2400" kern="0" dirty="0">
                <a:solidFill>
                  <a:srgbClr val="ED7D31"/>
                </a:solidFill>
                <a:latin typeface="Arial"/>
                <a:cs typeface="Arial"/>
                <a:sym typeface="Arial"/>
              </a:rPr>
              <a:t>(</a:t>
            </a:r>
            <a:r>
              <a:rPr lang="en-US" sz="2400" kern="0" dirty="0" err="1">
                <a:solidFill>
                  <a:srgbClr val="ED7D31"/>
                </a:solidFill>
                <a:latin typeface="Arial"/>
                <a:cs typeface="Arial"/>
                <a:sym typeface="Arial"/>
              </a:rPr>
              <a:t>datetime_is_numeric</a:t>
            </a:r>
            <a:r>
              <a:rPr lang="en-US" sz="2400" kern="0" dirty="0">
                <a:solidFill>
                  <a:srgbClr val="ED7D31"/>
                </a:solidFill>
                <a:latin typeface="Arial"/>
                <a:cs typeface="Arial"/>
                <a:sym typeface="Arial"/>
              </a:rPr>
              <a:t>=True)</a:t>
            </a:r>
          </a:p>
          <a:p>
            <a:pPr defTabSz="1219170">
              <a:buClr>
                <a:srgbClr val="000000"/>
              </a:buClr>
              <a:defRPr/>
            </a:pPr>
            <a:r>
              <a:rPr lang="en-US" sz="2400" kern="0" dirty="0">
                <a:solidFill>
                  <a:srgbClr val="ED7D31"/>
                </a:solidFill>
                <a:latin typeface="Arial"/>
                <a:cs typeface="Arial"/>
                <a:sym typeface="Arial"/>
              </a:rPr>
              <a:t>count                     93</a:t>
            </a:r>
          </a:p>
          <a:p>
            <a:pPr defTabSz="1219170">
              <a:buClr>
                <a:srgbClr val="000000"/>
              </a:buClr>
              <a:defRPr/>
            </a:pPr>
            <a:r>
              <a:rPr lang="en-US" sz="2400" kern="0" dirty="0">
                <a:solidFill>
                  <a:srgbClr val="ED7D31"/>
                </a:solidFill>
                <a:latin typeface="Arial"/>
                <a:cs typeface="Arial"/>
                <a:sym typeface="Arial"/>
              </a:rPr>
              <a:t>mean     2018-10-16 00:00:00</a:t>
            </a:r>
          </a:p>
          <a:p>
            <a:pPr defTabSz="1219170">
              <a:buClr>
                <a:srgbClr val="000000"/>
              </a:buClr>
              <a:defRPr/>
            </a:pPr>
            <a:r>
              <a:rPr lang="en-US" sz="2400" kern="0" dirty="0">
                <a:solidFill>
                  <a:srgbClr val="ED7D31"/>
                </a:solidFill>
                <a:latin typeface="Arial"/>
                <a:cs typeface="Arial"/>
                <a:sym typeface="Arial"/>
              </a:rPr>
              <a:t>min      2018-10-01 00:00:00</a:t>
            </a:r>
          </a:p>
          <a:p>
            <a:pPr defTabSz="1219170">
              <a:buClr>
                <a:srgbClr val="000000"/>
              </a:buClr>
              <a:defRPr/>
            </a:pPr>
            <a:r>
              <a:rPr lang="en-US" sz="2400" kern="0" dirty="0">
                <a:solidFill>
                  <a:srgbClr val="ED7D31"/>
                </a:solidFill>
                <a:latin typeface="Arial"/>
                <a:cs typeface="Arial"/>
                <a:sym typeface="Arial"/>
              </a:rPr>
              <a:t>25%      2018-10-08 00:00:00</a:t>
            </a:r>
          </a:p>
          <a:p>
            <a:pPr defTabSz="1219170">
              <a:buClr>
                <a:srgbClr val="000000"/>
              </a:buClr>
              <a:defRPr/>
            </a:pPr>
            <a:r>
              <a:rPr lang="en-US" sz="2400" kern="0" dirty="0">
                <a:solidFill>
                  <a:srgbClr val="ED7D31"/>
                </a:solidFill>
                <a:latin typeface="Arial"/>
                <a:cs typeface="Arial"/>
                <a:sym typeface="Arial"/>
              </a:rPr>
              <a:t>50%      2018-10-16 00:00:00</a:t>
            </a:r>
          </a:p>
          <a:p>
            <a:pPr defTabSz="1219170">
              <a:buClr>
                <a:srgbClr val="000000"/>
              </a:buClr>
              <a:defRPr/>
            </a:pPr>
            <a:r>
              <a:rPr lang="en-US" sz="2400" kern="0" dirty="0">
                <a:solidFill>
                  <a:srgbClr val="ED7D31"/>
                </a:solidFill>
                <a:latin typeface="Arial"/>
                <a:cs typeface="Arial"/>
                <a:sym typeface="Arial"/>
              </a:rPr>
              <a:t>75%      2018-10-24 00:00:00</a:t>
            </a:r>
          </a:p>
          <a:p>
            <a:pPr defTabSz="1219170">
              <a:buClr>
                <a:srgbClr val="000000"/>
              </a:buClr>
              <a:defRPr/>
            </a:pPr>
            <a:r>
              <a:rPr lang="en-US" sz="2400" kern="0" dirty="0">
                <a:solidFill>
                  <a:srgbClr val="ED7D31"/>
                </a:solidFill>
                <a:latin typeface="Arial"/>
                <a:cs typeface="Arial"/>
                <a:sym typeface="Arial"/>
              </a:rPr>
              <a:t>max      2018-10-31 00:00:00</a:t>
            </a:r>
          </a:p>
          <a:p>
            <a:pPr defTabSz="1219170">
              <a:buClr>
                <a:srgbClr val="000000"/>
              </a:buClr>
              <a:defRPr/>
            </a:pPr>
            <a:r>
              <a:rPr lang="en-US" sz="2400" kern="0" dirty="0">
                <a:solidFill>
                  <a:srgbClr val="ED7D31"/>
                </a:solidFill>
                <a:latin typeface="Arial"/>
                <a:cs typeface="Arial"/>
                <a:sym typeface="Arial"/>
              </a:rPr>
              <a:t>Name: date, </a:t>
            </a:r>
            <a:r>
              <a:rPr lang="en-US" sz="2400" kern="0" dirty="0" err="1">
                <a:solidFill>
                  <a:srgbClr val="ED7D31"/>
                </a:solidFill>
                <a:latin typeface="Arial"/>
                <a:cs typeface="Arial"/>
                <a:sym typeface="Arial"/>
              </a:rPr>
              <a:t>dtype</a:t>
            </a:r>
            <a:r>
              <a:rPr lang="en-US" sz="2400" kern="0" dirty="0">
                <a:solidFill>
                  <a:srgbClr val="ED7D31"/>
                </a:solidFill>
                <a:latin typeface="Arial"/>
                <a:cs typeface="Arial"/>
                <a:sym typeface="Arial"/>
              </a:rPr>
              <a:t>: object</a:t>
            </a:r>
          </a:p>
        </p:txBody>
      </p:sp>
    </p:spTree>
    <p:extLst>
      <p:ext uri="{BB962C8B-B14F-4D97-AF65-F5344CB8AC3E}">
        <p14:creationId xmlns:p14="http://schemas.microsoft.com/office/powerpoint/2010/main" val="373335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3" y="1850833"/>
            <a:ext cx="107216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when working with a </a:t>
            </a:r>
            <a:r>
              <a:rPr lang="en-US" sz="2667" kern="0" dirty="0" err="1">
                <a:solidFill>
                  <a:srgbClr val="000000"/>
                </a:solidFill>
                <a:latin typeface="Arial"/>
                <a:cs typeface="Arial"/>
                <a:sym typeface="Arial"/>
              </a:rPr>
              <a:t>DatetimeIndex</a:t>
            </a:r>
            <a:r>
              <a:rPr lang="en-US" sz="2667" kern="0" dirty="0">
                <a:solidFill>
                  <a:srgbClr val="000000"/>
                </a:solidFill>
                <a:latin typeface="Arial"/>
                <a:cs typeface="Arial"/>
                <a:sym typeface="Arial"/>
              </a:rPr>
              <a:t> object, if we need to keep track of time zones, we can use the </a:t>
            </a:r>
            <a:r>
              <a:rPr lang="en-US" sz="2667" kern="0" dirty="0" err="1">
                <a:solidFill>
                  <a:srgbClr val="000000"/>
                </a:solidFill>
                <a:latin typeface="Arial"/>
                <a:cs typeface="Arial"/>
                <a:sym typeface="Arial"/>
              </a:rPr>
              <a:t>tz_localize</a:t>
            </a:r>
            <a:r>
              <a:rPr lang="en-US" sz="2667" kern="0" dirty="0">
                <a:solidFill>
                  <a:srgbClr val="000000"/>
                </a:solidFill>
                <a:latin typeface="Arial"/>
                <a:cs typeface="Arial"/>
                <a:sym typeface="Arial"/>
              </a:rPr>
              <a:t>() method to associate our datetimes with a time zone:</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0E3EDD23-6AEB-4B9D-9640-6E55711E6069}"/>
              </a:ext>
            </a:extLst>
          </p:cNvPr>
          <p:cNvPicPr>
            <a:picLocks noChangeAspect="1"/>
          </p:cNvPicPr>
          <p:nvPr/>
        </p:nvPicPr>
        <p:blipFill>
          <a:blip r:embed="rId3"/>
          <a:stretch>
            <a:fillRect/>
          </a:stretch>
        </p:blipFill>
        <p:spPr>
          <a:xfrm>
            <a:off x="1166812" y="3429000"/>
            <a:ext cx="9858377" cy="2218552"/>
          </a:xfrm>
          <a:prstGeom prst="rect">
            <a:avLst/>
          </a:prstGeom>
        </p:spPr>
      </p:pic>
    </p:spTree>
    <p:extLst>
      <p:ext uri="{BB962C8B-B14F-4D97-AF65-F5344CB8AC3E}">
        <p14:creationId xmlns:p14="http://schemas.microsoft.com/office/powerpoint/2010/main" val="108905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1" y="1490345"/>
            <a:ext cx="10721632"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also works with Series and DataFrame objects that have an index of type </a:t>
            </a:r>
            <a:r>
              <a:rPr lang="en-US" sz="2667" kern="0" dirty="0" err="1">
                <a:solidFill>
                  <a:srgbClr val="000000"/>
                </a:solidFill>
                <a:latin typeface="Arial"/>
                <a:cs typeface="Arial"/>
                <a:sym typeface="Arial"/>
              </a:rPr>
              <a:t>DatetimeIndex</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read in the CSV file again and, this time, specify that the date column will be our index and that we should parse any dates in the CSV file into datetimes:</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CB612DAD-992E-4267-869D-F5ADA7C05194}"/>
              </a:ext>
            </a:extLst>
          </p:cNvPr>
          <p:cNvPicPr>
            <a:picLocks noChangeAspect="1"/>
          </p:cNvPicPr>
          <p:nvPr/>
        </p:nvPicPr>
        <p:blipFill>
          <a:blip r:embed="rId3"/>
          <a:stretch>
            <a:fillRect/>
          </a:stretch>
        </p:blipFill>
        <p:spPr>
          <a:xfrm>
            <a:off x="2425145" y="3810518"/>
            <a:ext cx="7341708" cy="2068087"/>
          </a:xfrm>
          <a:prstGeom prst="rect">
            <a:avLst/>
          </a:prstGeom>
        </p:spPr>
      </p:pic>
    </p:spTree>
    <p:extLst>
      <p:ext uri="{BB962C8B-B14F-4D97-AF65-F5344CB8AC3E}">
        <p14:creationId xmlns:p14="http://schemas.microsoft.com/office/powerpoint/2010/main" val="144521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1" y="1490345"/>
            <a:ext cx="107216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have added the Eastern Standard Time offset (-05:00 from UTC) to the datetimes in the index:</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46272492-FE8B-4EF6-95C1-65228537512D}"/>
              </a:ext>
            </a:extLst>
          </p:cNvPr>
          <p:cNvPicPr>
            <a:picLocks noChangeAspect="1"/>
          </p:cNvPicPr>
          <p:nvPr/>
        </p:nvPicPr>
        <p:blipFill>
          <a:blip r:embed="rId3"/>
          <a:stretch>
            <a:fillRect/>
          </a:stretch>
        </p:blipFill>
        <p:spPr>
          <a:xfrm>
            <a:off x="1746250" y="2579409"/>
            <a:ext cx="8699500" cy="3545768"/>
          </a:xfrm>
          <a:prstGeom prst="rect">
            <a:avLst/>
          </a:prstGeom>
        </p:spPr>
      </p:pic>
    </p:spTree>
    <p:extLst>
      <p:ext uri="{BB962C8B-B14F-4D97-AF65-F5344CB8AC3E}">
        <p14:creationId xmlns:p14="http://schemas.microsoft.com/office/powerpoint/2010/main" val="1819665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2509964"/>
            <a:ext cx="10721632"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a:t>
            </a:r>
            <a:r>
              <a:rPr lang="en-US" sz="2667" kern="0" dirty="0" err="1">
                <a:solidFill>
                  <a:srgbClr val="000000"/>
                </a:solidFill>
                <a:latin typeface="Arial"/>
                <a:cs typeface="Arial"/>
                <a:sym typeface="Arial"/>
              </a:rPr>
              <a:t>tz_convert</a:t>
            </a:r>
            <a:r>
              <a:rPr lang="en-US" sz="2667" kern="0" dirty="0">
                <a:solidFill>
                  <a:srgbClr val="000000"/>
                </a:solidFill>
                <a:latin typeface="Arial"/>
                <a:cs typeface="Arial"/>
                <a:sym typeface="Arial"/>
              </a:rPr>
              <a:t>() method to change the time zone into a different one.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change our data into UTC:</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eastern.tz_convert</a:t>
            </a:r>
            <a:r>
              <a:rPr lang="en-US" sz="2667" kern="0" dirty="0">
                <a:solidFill>
                  <a:srgbClr val="ED7D31"/>
                </a:solidFill>
                <a:latin typeface="Arial"/>
                <a:cs typeface="Arial"/>
                <a:sym typeface="Arial"/>
              </a:rPr>
              <a:t>('UTC').head()</a:t>
            </a:r>
          </a:p>
        </p:txBody>
      </p:sp>
    </p:spTree>
    <p:extLst>
      <p:ext uri="{BB962C8B-B14F-4D97-AF65-F5344CB8AC3E}">
        <p14:creationId xmlns:p14="http://schemas.microsoft.com/office/powerpoint/2010/main" val="72660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Data Wrangling with Pandas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17522"/>
            <a:ext cx="10129096" cy="2970899"/>
          </a:xfrm>
          <a:prstGeom prst="rect">
            <a:avLst/>
          </a:prstGeom>
        </p:spPr>
        <p:txBody>
          <a:bodyPr vert="horz" wrap="square" lIns="0" tIns="16087" rIns="0" bIns="0" rtlCol="0">
            <a:spAutoFit/>
          </a:bodyPr>
          <a:lstStyle/>
          <a:p>
            <a:pPr defTabSz="1219170">
              <a:buClr>
                <a:srgbClr val="000000"/>
              </a:buClr>
              <a:defRPr/>
            </a:pPr>
            <a:r>
              <a:rPr lang="en-US" sz="3200" kern="0" dirty="0">
                <a:solidFill>
                  <a:srgbClr val="000000"/>
                </a:solidFill>
                <a:latin typeface="Arial"/>
                <a:cs typeface="Arial"/>
                <a:sym typeface="Arial"/>
              </a:rPr>
              <a:t>In this lesson, we will cover the following topics:</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Understanding data wrangling</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Cleaning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Reshaping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Handling duplicate, missing, or invalid data</a:t>
            </a:r>
          </a:p>
        </p:txBody>
      </p:sp>
    </p:spTree>
    <p:extLst>
      <p:ext uri="{BB962C8B-B14F-4D97-AF65-F5344CB8AC3E}">
        <p14:creationId xmlns:p14="http://schemas.microsoft.com/office/powerpoint/2010/main" val="1560180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1" y="1490345"/>
            <a:ext cx="107216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Now, the offset is UTC (+00:00), but note that the time portion of the date is now 5 AM; this conversion took into account the -05:00 offset:</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18CF62C6-1269-44F5-BEF2-11094EC9FAC2}"/>
              </a:ext>
            </a:extLst>
          </p:cNvPr>
          <p:cNvPicPr>
            <a:picLocks noChangeAspect="1"/>
          </p:cNvPicPr>
          <p:nvPr/>
        </p:nvPicPr>
        <p:blipFill>
          <a:blip r:embed="rId3"/>
          <a:stretch>
            <a:fillRect/>
          </a:stretch>
        </p:blipFill>
        <p:spPr>
          <a:xfrm>
            <a:off x="2305050" y="2989779"/>
            <a:ext cx="7581900" cy="3034188"/>
          </a:xfrm>
          <a:prstGeom prst="rect">
            <a:avLst/>
          </a:prstGeom>
        </p:spPr>
      </p:pic>
    </p:spTree>
    <p:extLst>
      <p:ext uri="{BB962C8B-B14F-4D97-AF65-F5344CB8AC3E}">
        <p14:creationId xmlns:p14="http://schemas.microsoft.com/office/powerpoint/2010/main" val="2522372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2509964"/>
            <a:ext cx="10721632"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is because the underlying data for a </a:t>
            </a:r>
            <a:r>
              <a:rPr lang="en-US" sz="2667" kern="0" dirty="0" err="1">
                <a:solidFill>
                  <a:srgbClr val="000000"/>
                </a:solidFill>
                <a:latin typeface="Arial"/>
                <a:cs typeface="Arial"/>
                <a:sym typeface="Arial"/>
              </a:rPr>
              <a:t>PeriodIndex</a:t>
            </a:r>
            <a:r>
              <a:rPr lang="en-US" sz="2667" kern="0" dirty="0">
                <a:solidFill>
                  <a:srgbClr val="000000"/>
                </a:solidFill>
                <a:latin typeface="Arial"/>
                <a:cs typeface="Arial"/>
                <a:sym typeface="Arial"/>
              </a:rPr>
              <a:t> object is stored as a </a:t>
            </a:r>
            <a:r>
              <a:rPr lang="en-US" sz="2667" kern="0" dirty="0" err="1">
                <a:solidFill>
                  <a:srgbClr val="000000"/>
                </a:solidFill>
                <a:latin typeface="Arial"/>
                <a:cs typeface="Arial"/>
                <a:sym typeface="Arial"/>
              </a:rPr>
              <a:t>PeriodArray</a:t>
            </a:r>
            <a:r>
              <a:rPr lang="en-US" sz="2667" kern="0" dirty="0">
                <a:solidFill>
                  <a:srgbClr val="000000"/>
                </a:solidFill>
                <a:latin typeface="Arial"/>
                <a:cs typeface="Arial"/>
                <a:sym typeface="Arial"/>
              </a:rPr>
              <a:t> object: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eastern.tz_localize</a:t>
            </a:r>
            <a:r>
              <a:rPr lang="en-US" sz="2667" kern="0" dirty="0">
                <a:solidFill>
                  <a:srgbClr val="ED7D31"/>
                </a:solidFill>
                <a:latin typeface="Arial"/>
                <a:cs typeface="Arial"/>
                <a:sym typeface="Arial"/>
              </a:rPr>
              <a:t>(None).</a:t>
            </a:r>
            <a:r>
              <a:rPr lang="en-US" sz="2667" kern="0" dirty="0" err="1">
                <a:solidFill>
                  <a:srgbClr val="ED7D31"/>
                </a:solidFill>
                <a:latin typeface="Arial"/>
                <a:cs typeface="Arial"/>
                <a:sym typeface="Arial"/>
              </a:rPr>
              <a:t>to_period</a:t>
            </a:r>
            <a:r>
              <a:rPr lang="en-US" sz="2667" kern="0" dirty="0">
                <a:solidFill>
                  <a:srgbClr val="ED7D31"/>
                </a:solidFill>
                <a:latin typeface="Arial"/>
                <a:cs typeface="Arial"/>
                <a:sym typeface="Arial"/>
              </a:rPr>
              <a:t>('M').index</a:t>
            </a:r>
          </a:p>
          <a:p>
            <a:pPr defTabSz="1219170">
              <a:buClr>
                <a:srgbClr val="000000"/>
              </a:buClr>
              <a:defRPr/>
            </a:pPr>
            <a:r>
              <a:rPr lang="en-US" sz="2667" kern="0" dirty="0" err="1">
                <a:solidFill>
                  <a:srgbClr val="ED7D31"/>
                </a:solidFill>
                <a:latin typeface="Arial"/>
                <a:cs typeface="Arial"/>
                <a:sym typeface="Arial"/>
              </a:rPr>
              <a:t>PeriodIndex</a:t>
            </a:r>
            <a:r>
              <a:rPr lang="en-US" sz="2667" kern="0" dirty="0">
                <a:solidFill>
                  <a:srgbClr val="ED7D31"/>
                </a:solidFill>
                <a:latin typeface="Arial"/>
                <a:cs typeface="Arial"/>
                <a:sym typeface="Arial"/>
              </a:rPr>
              <a:t>(['2018-10', '2018-10', ..., '2018-10', '2018-10'],</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='period[M]', name='date', </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='M')</a:t>
            </a:r>
          </a:p>
        </p:txBody>
      </p:sp>
    </p:spTree>
    <p:extLst>
      <p:ext uri="{BB962C8B-B14F-4D97-AF65-F5344CB8AC3E}">
        <p14:creationId xmlns:p14="http://schemas.microsoft.com/office/powerpoint/2010/main" val="3951412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We can use the to_timestamp() method to convert our PeriodIndex object into a DatetimeIndex object; however, the datetimes all start at the first of the month now:</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B0A69B9E-ECF6-4615-AC4A-3985A20CC211}"/>
              </a:ext>
            </a:extLst>
          </p:cNvPr>
          <p:cNvPicPr>
            <a:picLocks noChangeAspect="1"/>
          </p:cNvPicPr>
          <p:nvPr/>
        </p:nvPicPr>
        <p:blipFill>
          <a:blip r:embed="rId3"/>
          <a:stretch>
            <a:fillRect/>
          </a:stretch>
        </p:blipFill>
        <p:spPr>
          <a:xfrm>
            <a:off x="1429030" y="3429000"/>
            <a:ext cx="9333940" cy="2057400"/>
          </a:xfrm>
          <a:prstGeom prst="rect">
            <a:avLst/>
          </a:prstGeom>
        </p:spPr>
      </p:pic>
    </p:spTree>
    <p:extLst>
      <p:ext uri="{BB962C8B-B14F-4D97-AF65-F5344CB8AC3E}">
        <p14:creationId xmlns:p14="http://schemas.microsoft.com/office/powerpoint/2010/main" val="258134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06584" y="2144481"/>
            <a:ext cx="480201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Here, we will create a new one.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our original conversion of the dates modified the column, so, in order to illustrate that we can use assign(), we need to read our data in once more:</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54827FBF-687D-40B9-BB21-9B4032E0354F}"/>
              </a:ext>
            </a:extLst>
          </p:cNvPr>
          <p:cNvPicPr>
            <a:picLocks noChangeAspect="1"/>
          </p:cNvPicPr>
          <p:nvPr/>
        </p:nvPicPr>
        <p:blipFill>
          <a:blip r:embed="rId3"/>
          <a:stretch>
            <a:fillRect/>
          </a:stretch>
        </p:blipFill>
        <p:spPr>
          <a:xfrm>
            <a:off x="5537201" y="1680641"/>
            <a:ext cx="6516908" cy="4226876"/>
          </a:xfrm>
          <a:prstGeom prst="rect">
            <a:avLst/>
          </a:prstGeom>
        </p:spPr>
      </p:pic>
    </p:spTree>
    <p:extLst>
      <p:ext uri="{BB962C8B-B14F-4D97-AF65-F5344CB8AC3E}">
        <p14:creationId xmlns:p14="http://schemas.microsoft.com/office/powerpoint/2010/main" val="4115925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We now have datetimes in the date column and a new column, temp_F:</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76BD6431-7AD1-4B08-A566-02515728822A}"/>
              </a:ext>
            </a:extLst>
          </p:cNvPr>
          <p:cNvPicPr>
            <a:picLocks noChangeAspect="1"/>
          </p:cNvPicPr>
          <p:nvPr/>
        </p:nvPicPr>
        <p:blipFill>
          <a:blip r:embed="rId3"/>
          <a:stretch>
            <a:fillRect/>
          </a:stretch>
        </p:blipFill>
        <p:spPr>
          <a:xfrm>
            <a:off x="1924098" y="3007489"/>
            <a:ext cx="8343805" cy="2946216"/>
          </a:xfrm>
          <a:prstGeom prst="rect">
            <a:avLst/>
          </a:prstGeom>
        </p:spPr>
      </p:pic>
    </p:spTree>
    <p:extLst>
      <p:ext uri="{BB962C8B-B14F-4D97-AF65-F5344CB8AC3E}">
        <p14:creationId xmlns:p14="http://schemas.microsoft.com/office/powerpoint/2010/main" val="413515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It is very common (and useful) to use lambda functions with assign():</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9BB0677E-C85D-4347-AC88-3457BCCCE5CE}"/>
              </a:ext>
            </a:extLst>
          </p:cNvPr>
          <p:cNvPicPr>
            <a:picLocks noChangeAspect="1"/>
          </p:cNvPicPr>
          <p:nvPr/>
        </p:nvPicPr>
        <p:blipFill>
          <a:blip r:embed="rId3"/>
          <a:stretch>
            <a:fillRect/>
          </a:stretch>
        </p:blipFill>
        <p:spPr>
          <a:xfrm>
            <a:off x="1799993" y="3211286"/>
            <a:ext cx="8592015" cy="2552700"/>
          </a:xfrm>
          <a:prstGeom prst="rect">
            <a:avLst/>
          </a:prstGeom>
        </p:spPr>
      </p:pic>
    </p:spTree>
    <p:extLst>
      <p:ext uri="{BB962C8B-B14F-4D97-AF65-F5344CB8AC3E}">
        <p14:creationId xmlns:p14="http://schemas.microsoft.com/office/powerpoint/2010/main" val="160061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 If all the numbers are whole, they will be converted into integers (obviously, we will still get errors if the data isn't numeric at all):</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4F3F8A00-D2DA-4630-A35B-E11C2C25D240}"/>
              </a:ext>
            </a:extLst>
          </p:cNvPr>
          <p:cNvPicPr>
            <a:picLocks noChangeAspect="1"/>
          </p:cNvPicPr>
          <p:nvPr/>
        </p:nvPicPr>
        <p:blipFill>
          <a:blip r:embed="rId3"/>
          <a:stretch>
            <a:fillRect/>
          </a:stretch>
        </p:blipFill>
        <p:spPr>
          <a:xfrm>
            <a:off x="666750" y="3141839"/>
            <a:ext cx="10858500" cy="2691592"/>
          </a:xfrm>
          <a:prstGeom prst="rect">
            <a:avLst/>
          </a:prstGeom>
        </p:spPr>
      </p:pic>
    </p:spTree>
    <p:extLst>
      <p:ext uri="{BB962C8B-B14F-4D97-AF65-F5344CB8AC3E}">
        <p14:creationId xmlns:p14="http://schemas.microsoft.com/office/powerpoint/2010/main" val="284598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14585" y="2302087"/>
            <a:ext cx="313831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a:t>
            </a:r>
            <a:r>
              <a:rPr lang="en-US" sz="2667" kern="0" dirty="0" err="1">
                <a:solidFill>
                  <a:srgbClr val="000000"/>
                </a:solidFill>
                <a:latin typeface="Arial"/>
                <a:cs typeface="Arial"/>
                <a:sym typeface="Arial"/>
              </a:rPr>
              <a:t>astype</a:t>
            </a:r>
            <a:r>
              <a:rPr lang="en-US" sz="2667" kern="0" dirty="0">
                <a:solidFill>
                  <a:srgbClr val="000000"/>
                </a:solidFill>
                <a:latin typeface="Arial"/>
                <a:cs typeface="Arial"/>
                <a:sym typeface="Arial"/>
              </a:rPr>
              <a:t>() method to cast these into categories and look at the summary statistics:</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7E8B5C08-E3BA-4AF8-9A3C-B5257C95FA39}"/>
              </a:ext>
            </a:extLst>
          </p:cNvPr>
          <p:cNvPicPr>
            <a:picLocks noChangeAspect="1"/>
          </p:cNvPicPr>
          <p:nvPr/>
        </p:nvPicPr>
        <p:blipFill>
          <a:blip r:embed="rId3"/>
          <a:stretch>
            <a:fillRect/>
          </a:stretch>
        </p:blipFill>
        <p:spPr>
          <a:xfrm>
            <a:off x="4959350" y="1574800"/>
            <a:ext cx="6591300" cy="4343400"/>
          </a:xfrm>
          <a:prstGeom prst="rect">
            <a:avLst/>
          </a:prstGeom>
        </p:spPr>
      </p:pic>
    </p:spTree>
    <p:extLst>
      <p:ext uri="{BB962C8B-B14F-4D97-AF65-F5344CB8AC3E}">
        <p14:creationId xmlns:p14="http://schemas.microsoft.com/office/powerpoint/2010/main" val="2117395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summary statistics for categories are just like those for strings.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see the number of non-null entries (count), the number of unique values (unique), the mode (top), and the number of occurrences of the mode (</a:t>
            </a:r>
            <a:r>
              <a:rPr lang="en-US" sz="2667" kern="0" dirty="0" err="1">
                <a:solidFill>
                  <a:srgbClr val="000000"/>
                </a:solidFill>
                <a:latin typeface="Arial"/>
                <a:cs typeface="Arial"/>
                <a:sym typeface="Arial"/>
              </a:rPr>
              <a:t>freq</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31354AD2-41BB-4BF4-A0A3-F79F43E92A41}"/>
              </a:ext>
            </a:extLst>
          </p:cNvPr>
          <p:cNvPicPr>
            <a:picLocks noChangeAspect="1"/>
          </p:cNvPicPr>
          <p:nvPr/>
        </p:nvPicPr>
        <p:blipFill>
          <a:blip r:embed="rId3"/>
          <a:stretch>
            <a:fillRect/>
          </a:stretch>
        </p:blipFill>
        <p:spPr>
          <a:xfrm>
            <a:off x="3800476" y="3735389"/>
            <a:ext cx="4591049" cy="2524735"/>
          </a:xfrm>
          <a:prstGeom prst="rect">
            <a:avLst/>
          </a:prstGeom>
        </p:spPr>
      </p:pic>
    </p:spTree>
    <p:extLst>
      <p:ext uri="{BB962C8B-B14F-4D97-AF65-F5344CB8AC3E}">
        <p14:creationId xmlns:p14="http://schemas.microsoft.com/office/powerpoint/2010/main" val="294623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Type conversion</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35184" y="1878167"/>
            <a:ext cx="107216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 categories we just made don't have any order to them, but pandas does support this:</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6B905D6A-7DEF-4D6D-A22B-AD127C47292B}"/>
              </a:ext>
            </a:extLst>
          </p:cNvPr>
          <p:cNvPicPr>
            <a:picLocks noChangeAspect="1"/>
          </p:cNvPicPr>
          <p:nvPr/>
        </p:nvPicPr>
        <p:blipFill>
          <a:blip r:embed="rId3"/>
          <a:stretch>
            <a:fillRect/>
          </a:stretch>
        </p:blipFill>
        <p:spPr>
          <a:xfrm>
            <a:off x="2387078" y="3009899"/>
            <a:ext cx="7417845" cy="2552700"/>
          </a:xfrm>
          <a:prstGeom prst="rect">
            <a:avLst/>
          </a:prstGeom>
        </p:spPr>
      </p:pic>
    </p:spTree>
    <p:extLst>
      <p:ext uri="{BB962C8B-B14F-4D97-AF65-F5344CB8AC3E}">
        <p14:creationId xmlns:p14="http://schemas.microsoft.com/office/powerpoint/2010/main" val="52383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lesson materials</a:t>
            </a: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363096"/>
            <a:ext cx="10129096" cy="50868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 The following files are in the data/ directory:</a:t>
            </a:r>
          </a:p>
        </p:txBody>
      </p:sp>
      <p:pic>
        <p:nvPicPr>
          <p:cNvPr id="2" name="Picture 1">
            <a:extLst>
              <a:ext uri="{FF2B5EF4-FFF2-40B4-BE49-F238E27FC236}">
                <a16:creationId xmlns:a16="http://schemas.microsoft.com/office/drawing/2014/main" id="{ED770E04-D149-4364-9EB7-DC94D34A58AD}"/>
              </a:ext>
            </a:extLst>
          </p:cNvPr>
          <p:cNvPicPr>
            <a:picLocks noChangeAspect="1"/>
          </p:cNvPicPr>
          <p:nvPr/>
        </p:nvPicPr>
        <p:blipFill>
          <a:blip r:embed="rId3"/>
          <a:stretch>
            <a:fillRect/>
          </a:stretch>
        </p:blipFill>
        <p:spPr>
          <a:xfrm>
            <a:off x="1723923" y="1996617"/>
            <a:ext cx="8744155" cy="4320641"/>
          </a:xfrm>
          <a:prstGeom prst="rect">
            <a:avLst/>
          </a:prstGeom>
        </p:spPr>
      </p:pic>
    </p:spTree>
    <p:extLst>
      <p:ext uri="{BB962C8B-B14F-4D97-AF65-F5344CB8AC3E}">
        <p14:creationId xmlns:p14="http://schemas.microsoft.com/office/powerpoint/2010/main" val="1361602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09746"/>
            <a:ext cx="10129096" cy="407889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We will often find the need to sort our data by the values of one or many columns. </a:t>
            </a: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Say we wanted to find the days that reached the highest temperatures in New York City during October 2018; we could sort our values by the </a:t>
            </a:r>
            <a:r>
              <a:rPr lang="en-US" sz="2400" kern="0" dirty="0" err="1">
                <a:solidFill>
                  <a:srgbClr val="000000"/>
                </a:solidFill>
                <a:latin typeface="Arial"/>
                <a:cs typeface="Arial"/>
                <a:sym typeface="Arial"/>
              </a:rPr>
              <a:t>temp_C</a:t>
            </a:r>
            <a:r>
              <a:rPr lang="en-US" sz="2400" kern="0" dirty="0">
                <a:solidFill>
                  <a:srgbClr val="000000"/>
                </a:solidFill>
                <a:latin typeface="Arial"/>
                <a:cs typeface="Arial"/>
                <a:sym typeface="Arial"/>
              </a:rPr>
              <a:t> (or </a:t>
            </a:r>
            <a:r>
              <a:rPr lang="en-US" sz="2400" kern="0" dirty="0" err="1">
                <a:solidFill>
                  <a:srgbClr val="000000"/>
                </a:solidFill>
                <a:latin typeface="Arial"/>
                <a:cs typeface="Arial"/>
                <a:sym typeface="Arial"/>
              </a:rPr>
              <a:t>temp_F</a:t>
            </a:r>
            <a:r>
              <a:rPr lang="en-US" sz="2400" kern="0" dirty="0">
                <a:solidFill>
                  <a:srgbClr val="000000"/>
                </a:solidFill>
                <a:latin typeface="Arial"/>
                <a:cs typeface="Arial"/>
                <a:sym typeface="Arial"/>
              </a:rPr>
              <a:t>) column in descending order and use head() to select the number of days we wanted to see. </a:t>
            </a: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To accomplish this, we can use the </a:t>
            </a:r>
            <a:r>
              <a:rPr lang="en-US" sz="2400" kern="0" dirty="0" err="1">
                <a:solidFill>
                  <a:srgbClr val="000000"/>
                </a:solidFill>
                <a:latin typeface="Arial"/>
                <a:cs typeface="Arial"/>
                <a:sym typeface="Arial"/>
              </a:rPr>
              <a:t>sort_values</a:t>
            </a:r>
            <a:r>
              <a:rPr lang="en-US" sz="2400" kern="0" dirty="0">
                <a:solidFill>
                  <a:srgbClr val="000000"/>
                </a:solidFill>
                <a:latin typeface="Arial"/>
                <a:cs typeface="Arial"/>
                <a:sym typeface="Arial"/>
              </a:rPr>
              <a:t>() method. </a:t>
            </a:r>
          </a:p>
          <a:p>
            <a:pPr marL="457189" indent="-457189" defTabSz="1219170">
              <a:buClr>
                <a:srgbClr val="000000"/>
              </a:buClr>
              <a:buFont typeface="Arial" panose="020B0604020202020204" pitchFamily="34" charset="0"/>
              <a:buChar char="•"/>
              <a:defRPr/>
            </a:pPr>
            <a:endParaRPr lang="en-US" sz="24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Let's look at the top 10 days:</a:t>
            </a:r>
            <a:endParaRPr lang="en-US" sz="2400" kern="0" dirty="0">
              <a:solidFill>
                <a:srgbClr val="ED7D31"/>
              </a:solidFill>
              <a:latin typeface="Arial"/>
              <a:cs typeface="Arial"/>
              <a:sym typeface="Arial"/>
            </a:endParaRPr>
          </a:p>
          <a:p>
            <a:pPr defTabSz="1219170">
              <a:buClr>
                <a:srgbClr val="000000"/>
              </a:buClr>
              <a:defRPr/>
            </a:pPr>
            <a:r>
              <a:rPr lang="en-US" sz="2400" kern="0" dirty="0">
                <a:solidFill>
                  <a:srgbClr val="ED7D31"/>
                </a:solidFill>
                <a:latin typeface="Arial"/>
                <a:cs typeface="Arial"/>
                <a:sym typeface="Arial"/>
              </a:rPr>
              <a:t>&gt;&gt;&gt; df[</a:t>
            </a:r>
            <a:r>
              <a:rPr lang="en-US" sz="2400" kern="0" dirty="0" err="1">
                <a:solidFill>
                  <a:srgbClr val="ED7D31"/>
                </a:solidFill>
                <a:latin typeface="Arial"/>
                <a:cs typeface="Arial"/>
                <a:sym typeface="Arial"/>
              </a:rPr>
              <a:t>df.datatype</a:t>
            </a:r>
            <a:r>
              <a:rPr lang="en-US" sz="2400" kern="0" dirty="0">
                <a:solidFill>
                  <a:srgbClr val="ED7D31"/>
                </a:solidFill>
                <a:latin typeface="Arial"/>
                <a:cs typeface="Arial"/>
                <a:sym typeface="Arial"/>
              </a:rPr>
              <a:t> == 'TMAX']\</a:t>
            </a:r>
          </a:p>
          <a:p>
            <a:pPr defTabSz="1219170">
              <a:buClr>
                <a:srgbClr val="000000"/>
              </a:buClr>
              <a:defRPr/>
            </a:pPr>
            <a:r>
              <a:rPr lang="en-US" sz="2400" kern="0" dirty="0">
                <a:solidFill>
                  <a:srgbClr val="ED7D31"/>
                </a:solidFill>
                <a:latin typeface="Arial"/>
                <a:cs typeface="Arial"/>
                <a:sym typeface="Arial"/>
              </a:rPr>
              <a:t>...     .</a:t>
            </a:r>
            <a:r>
              <a:rPr lang="en-US" sz="2400" kern="0" dirty="0" err="1">
                <a:solidFill>
                  <a:srgbClr val="ED7D31"/>
                </a:solidFill>
                <a:latin typeface="Arial"/>
                <a:cs typeface="Arial"/>
                <a:sym typeface="Arial"/>
              </a:rPr>
              <a:t>sort_values</a:t>
            </a:r>
            <a:r>
              <a:rPr lang="en-US" sz="2400" kern="0" dirty="0">
                <a:solidFill>
                  <a:srgbClr val="ED7D31"/>
                </a:solidFill>
                <a:latin typeface="Arial"/>
                <a:cs typeface="Arial"/>
                <a:sym typeface="Arial"/>
              </a:rPr>
              <a:t>(by='</a:t>
            </a:r>
            <a:r>
              <a:rPr lang="en-US" sz="2400" kern="0" dirty="0" err="1">
                <a:solidFill>
                  <a:srgbClr val="ED7D31"/>
                </a:solidFill>
                <a:latin typeface="Arial"/>
                <a:cs typeface="Arial"/>
                <a:sym typeface="Arial"/>
              </a:rPr>
              <a:t>temp_C</a:t>
            </a:r>
            <a:r>
              <a:rPr lang="en-US" sz="2400" kern="0" dirty="0">
                <a:solidFill>
                  <a:srgbClr val="ED7D31"/>
                </a:solidFill>
                <a:latin typeface="Arial"/>
                <a:cs typeface="Arial"/>
                <a:sym typeface="Arial"/>
              </a:rPr>
              <a:t>', ascending=False).head(10)</a:t>
            </a:r>
          </a:p>
        </p:txBody>
      </p:sp>
    </p:spTree>
    <p:extLst>
      <p:ext uri="{BB962C8B-B14F-4D97-AF65-F5344CB8AC3E}">
        <p14:creationId xmlns:p14="http://schemas.microsoft.com/office/powerpoint/2010/main" val="2962233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pic>
        <p:nvPicPr>
          <p:cNvPr id="2" name="Picture 1">
            <a:extLst>
              <a:ext uri="{FF2B5EF4-FFF2-40B4-BE49-F238E27FC236}">
                <a16:creationId xmlns:a16="http://schemas.microsoft.com/office/drawing/2014/main" id="{26C966FD-45DD-4061-B254-AC5A189439E7}"/>
              </a:ext>
            </a:extLst>
          </p:cNvPr>
          <p:cNvPicPr>
            <a:picLocks noChangeAspect="1"/>
          </p:cNvPicPr>
          <p:nvPr/>
        </p:nvPicPr>
        <p:blipFill>
          <a:blip r:embed="rId3"/>
          <a:stretch>
            <a:fillRect/>
          </a:stretch>
        </p:blipFill>
        <p:spPr>
          <a:xfrm>
            <a:off x="1351706" y="1816101"/>
            <a:ext cx="9488589" cy="4444023"/>
          </a:xfrm>
          <a:prstGeom prst="rect">
            <a:avLst/>
          </a:prstGeom>
        </p:spPr>
      </p:pic>
    </p:spTree>
    <p:extLst>
      <p:ext uri="{BB962C8B-B14F-4D97-AF65-F5344CB8AC3E}">
        <p14:creationId xmlns:p14="http://schemas.microsoft.com/office/powerpoint/2010/main" val="958639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09745"/>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t>
            </a:r>
            <a:r>
              <a:rPr lang="en-US" sz="2667" kern="0" dirty="0" err="1">
                <a:solidFill>
                  <a:srgbClr val="000000"/>
                </a:solidFill>
                <a:latin typeface="Arial"/>
                <a:cs typeface="Arial"/>
                <a:sym typeface="Arial"/>
              </a:rPr>
              <a:t>sort_values</a:t>
            </a:r>
            <a:r>
              <a:rPr lang="en-US" sz="2667" kern="0" dirty="0">
                <a:solidFill>
                  <a:srgbClr val="000000"/>
                </a:solidFill>
                <a:latin typeface="Arial"/>
                <a:cs typeface="Arial"/>
                <a:sym typeface="Arial"/>
              </a:rPr>
              <a:t>() method can be used with a list of column names to break ties.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order in which the columns are provided will determine the sort order, with each subsequent column being used to break ties.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As an example, let's make sure the dates are sorted in ascending order when breaking ties:</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B9CA8CCF-AD27-47A3-BDBD-DEECFF8A3DA2}"/>
              </a:ext>
            </a:extLst>
          </p:cNvPr>
          <p:cNvPicPr>
            <a:picLocks noChangeAspect="1"/>
          </p:cNvPicPr>
          <p:nvPr/>
        </p:nvPicPr>
        <p:blipFill>
          <a:blip r:embed="rId3"/>
          <a:stretch>
            <a:fillRect/>
          </a:stretch>
        </p:blipFill>
        <p:spPr>
          <a:xfrm>
            <a:off x="2673350" y="5034339"/>
            <a:ext cx="6845300" cy="1041400"/>
          </a:xfrm>
          <a:prstGeom prst="rect">
            <a:avLst/>
          </a:prstGeom>
        </p:spPr>
      </p:pic>
    </p:spTree>
    <p:extLst>
      <p:ext uri="{BB962C8B-B14F-4D97-AF65-F5344CB8AC3E}">
        <p14:creationId xmlns:p14="http://schemas.microsoft.com/office/powerpoint/2010/main" val="1203031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329999"/>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how October 2nd is now above October 4th, despite both having the same temperature reading:</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54FBAC43-A2DD-4A36-9C66-ABF2F23D607F}"/>
              </a:ext>
            </a:extLst>
          </p:cNvPr>
          <p:cNvPicPr>
            <a:picLocks noChangeAspect="1"/>
          </p:cNvPicPr>
          <p:nvPr/>
        </p:nvPicPr>
        <p:blipFill>
          <a:blip r:embed="rId3"/>
          <a:stretch>
            <a:fillRect/>
          </a:stretch>
        </p:blipFill>
        <p:spPr>
          <a:xfrm>
            <a:off x="1809750" y="2258718"/>
            <a:ext cx="8572500" cy="4001405"/>
          </a:xfrm>
          <a:prstGeom prst="rect">
            <a:avLst/>
          </a:prstGeom>
        </p:spPr>
      </p:pic>
    </p:spTree>
    <p:extLst>
      <p:ext uri="{BB962C8B-B14F-4D97-AF65-F5344CB8AC3E}">
        <p14:creationId xmlns:p14="http://schemas.microsoft.com/office/powerpoint/2010/main" val="144039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805324"/>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grab the top 10 days by average temperature this time: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df.datatype</a:t>
            </a:r>
            <a:r>
              <a:rPr lang="en-US" sz="2667" kern="0" dirty="0">
                <a:solidFill>
                  <a:srgbClr val="ED7D31"/>
                </a:solidFill>
                <a:latin typeface="Arial"/>
                <a:cs typeface="Arial"/>
                <a:sym typeface="Arial"/>
              </a:rPr>
              <a:t> == 'TAVG'].</a:t>
            </a:r>
            <a:r>
              <a:rPr lang="en-US" sz="2667" kern="0" dirty="0" err="1">
                <a:solidFill>
                  <a:srgbClr val="ED7D31"/>
                </a:solidFill>
                <a:latin typeface="Arial"/>
                <a:cs typeface="Arial"/>
                <a:sym typeface="Arial"/>
              </a:rPr>
              <a:t>nlargest</a:t>
            </a:r>
            <a:r>
              <a:rPr lang="en-US" sz="2667" kern="0" dirty="0">
                <a:solidFill>
                  <a:srgbClr val="ED7D31"/>
                </a:solidFill>
                <a:latin typeface="Arial"/>
                <a:cs typeface="Arial"/>
                <a:sym typeface="Arial"/>
              </a:rPr>
              <a:t>(n=10, columns='</a:t>
            </a: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188868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598825"/>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get the warmest days (on average) in October:</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516C215E-B875-4FA5-B67E-B7C8EBF04F8B}"/>
              </a:ext>
            </a:extLst>
          </p:cNvPr>
          <p:cNvPicPr>
            <a:picLocks noChangeAspect="1"/>
          </p:cNvPicPr>
          <p:nvPr/>
        </p:nvPicPr>
        <p:blipFill>
          <a:blip r:embed="rId3"/>
          <a:stretch>
            <a:fillRect/>
          </a:stretch>
        </p:blipFill>
        <p:spPr>
          <a:xfrm>
            <a:off x="1809750" y="2126826"/>
            <a:ext cx="8572500" cy="4133297"/>
          </a:xfrm>
          <a:prstGeom prst="rect">
            <a:avLst/>
          </a:prstGeom>
        </p:spPr>
      </p:pic>
    </p:spTree>
    <p:extLst>
      <p:ext uri="{BB962C8B-B14F-4D97-AF65-F5344CB8AC3E}">
        <p14:creationId xmlns:p14="http://schemas.microsoft.com/office/powerpoint/2010/main" val="2168549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49" y="1926403"/>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instance, the sample() method will give us randomly selected rows, which will lead to a jumbled index, so we can use </a:t>
            </a:r>
            <a:r>
              <a:rPr lang="en-US" sz="2667" kern="0" dirty="0" err="1">
                <a:solidFill>
                  <a:srgbClr val="000000"/>
                </a:solidFill>
                <a:latin typeface="Arial"/>
                <a:cs typeface="Arial"/>
                <a:sym typeface="Arial"/>
              </a:rPr>
              <a:t>sort_index</a:t>
            </a:r>
            <a:r>
              <a:rPr lang="en-US" sz="2667" kern="0" dirty="0">
                <a:solidFill>
                  <a:srgbClr val="000000"/>
                </a:solidFill>
                <a:latin typeface="Arial"/>
                <a:cs typeface="Arial"/>
                <a:sym typeface="Arial"/>
              </a:rPr>
              <a:t>() to order them afterward:</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EDE0EEBB-79B7-4392-A85D-8ECAA5186EB7}"/>
              </a:ext>
            </a:extLst>
          </p:cNvPr>
          <p:cNvPicPr>
            <a:picLocks noChangeAspect="1"/>
          </p:cNvPicPr>
          <p:nvPr/>
        </p:nvPicPr>
        <p:blipFill>
          <a:blip r:embed="rId3"/>
          <a:stretch>
            <a:fillRect/>
          </a:stretch>
        </p:blipFill>
        <p:spPr>
          <a:xfrm>
            <a:off x="2084195" y="3551026"/>
            <a:ext cx="8023607" cy="1708151"/>
          </a:xfrm>
          <a:prstGeom prst="rect">
            <a:avLst/>
          </a:prstGeom>
        </p:spPr>
      </p:pic>
    </p:spTree>
    <p:extLst>
      <p:ext uri="{BB962C8B-B14F-4D97-AF65-F5344CB8AC3E}">
        <p14:creationId xmlns:p14="http://schemas.microsoft.com/office/powerpoint/2010/main" val="3667589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00140"/>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use this knowledge to sort the columns of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alphabetically: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df.sort_index</a:t>
            </a:r>
            <a:r>
              <a:rPr lang="en-US" sz="2667" kern="0" dirty="0">
                <a:solidFill>
                  <a:srgbClr val="ED7D31"/>
                </a:solidFill>
                <a:latin typeface="Arial"/>
                <a:cs typeface="Arial"/>
                <a:sym typeface="Arial"/>
              </a:rPr>
              <a:t>(axis=1).head()</a:t>
            </a:r>
          </a:p>
        </p:txBody>
      </p:sp>
    </p:spTree>
    <p:extLst>
      <p:ext uri="{BB962C8B-B14F-4D97-AF65-F5344CB8AC3E}">
        <p14:creationId xmlns:p14="http://schemas.microsoft.com/office/powerpoint/2010/main" val="2000695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09267"/>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Having our columns in alphabetical order can come in handy when using loc[] because we can specify a range of columns with similar names; for example, we could now use </a:t>
            </a:r>
            <a:r>
              <a:rPr lang="en-US" sz="2667" kern="0" dirty="0" err="1">
                <a:solidFill>
                  <a:srgbClr val="000000"/>
                </a:solidFill>
                <a:latin typeface="Arial"/>
                <a:cs typeface="Arial"/>
                <a:sym typeface="Arial"/>
              </a:rPr>
              <a:t>df.loc</a:t>
            </a:r>
            <a:r>
              <a:rPr lang="en-US" sz="2667" kern="0" dirty="0">
                <a:solidFill>
                  <a:srgbClr val="000000"/>
                </a:solidFill>
                <a:latin typeface="Arial"/>
                <a:cs typeface="Arial"/>
                <a:sym typeface="Arial"/>
              </a:rPr>
              <a:t>[:,'station':'</a:t>
            </a:r>
            <a:r>
              <a:rPr lang="en-US" sz="2667" kern="0" dirty="0" err="1">
                <a:solidFill>
                  <a:srgbClr val="000000"/>
                </a:solidFill>
                <a:latin typeface="Arial"/>
                <a:cs typeface="Arial"/>
                <a:sym typeface="Arial"/>
              </a:rPr>
              <a:t>temp_F_whole</a:t>
            </a:r>
            <a:r>
              <a:rPr lang="en-US" sz="2667" kern="0" dirty="0">
                <a:solidFill>
                  <a:srgbClr val="000000"/>
                </a:solidFill>
                <a:latin typeface="Arial"/>
                <a:cs typeface="Arial"/>
                <a:sym typeface="Arial"/>
              </a:rPr>
              <a:t>'] to easily grab all of our temperature columns, along with the station information:</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68300FC2-A574-4F21-A889-48CBAA608E32}"/>
              </a:ext>
            </a:extLst>
          </p:cNvPr>
          <p:cNvPicPr>
            <a:picLocks noChangeAspect="1"/>
          </p:cNvPicPr>
          <p:nvPr/>
        </p:nvPicPr>
        <p:blipFill>
          <a:blip r:embed="rId3"/>
          <a:stretch>
            <a:fillRect/>
          </a:stretch>
        </p:blipFill>
        <p:spPr>
          <a:xfrm>
            <a:off x="1447800" y="3749192"/>
            <a:ext cx="9296400" cy="2339093"/>
          </a:xfrm>
          <a:prstGeom prst="rect">
            <a:avLst/>
          </a:prstGeom>
        </p:spPr>
      </p:pic>
    </p:spTree>
    <p:extLst>
      <p:ext uri="{BB962C8B-B14F-4D97-AF65-F5344CB8AC3E}">
        <p14:creationId xmlns:p14="http://schemas.microsoft.com/office/powerpoint/2010/main" val="1610030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22067"/>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must sort the index to see that they are the same: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df.equals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df.sort_values</a:t>
            </a:r>
            <a:r>
              <a:rPr lang="en-US" sz="2667" kern="0" dirty="0">
                <a:solidFill>
                  <a:srgbClr val="ED7D31"/>
                </a:solidFill>
                <a:latin typeface="Arial"/>
                <a:cs typeface="Arial"/>
                <a:sym typeface="Arial"/>
              </a:rPr>
              <a:t>(by='</a:t>
            </a: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False</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df.equals</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df.sort_values</a:t>
            </a:r>
            <a:r>
              <a:rPr lang="en-US" sz="2667" kern="0" dirty="0">
                <a:solidFill>
                  <a:srgbClr val="ED7D31"/>
                </a:solidFill>
                <a:latin typeface="Arial"/>
                <a:cs typeface="Arial"/>
                <a:sym typeface="Arial"/>
              </a:rPr>
              <a:t>(by='</a:t>
            </a: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sort_index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True</a:t>
            </a:r>
          </a:p>
        </p:txBody>
      </p:sp>
    </p:spTree>
    <p:extLst>
      <p:ext uri="{BB962C8B-B14F-4D97-AF65-F5344CB8AC3E}">
        <p14:creationId xmlns:p14="http://schemas.microsoft.com/office/powerpoint/2010/main" val="3677278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Understanding data wrangling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21432" y="1525079"/>
            <a:ext cx="10749136" cy="444822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When we perform data wrangling, we are taking our input data from its original state and putting it in a format where we can perform meaningful analysis on it.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Data manipulation is another way to refer to this process. </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There is no set list of operations; the only goal is that the data post-wrangling is more useful to us than when we started.</a:t>
            </a:r>
          </a:p>
        </p:txBody>
      </p:sp>
    </p:spTree>
    <p:extLst>
      <p:ext uri="{BB962C8B-B14F-4D97-AF65-F5344CB8AC3E}">
        <p14:creationId xmlns:p14="http://schemas.microsoft.com/office/powerpoint/2010/main" val="797573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Sometimes, we don't care too much about the numeric index, but we would like to use one (or more) of the other columns as the index instead.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this case, we can use the </a:t>
            </a:r>
            <a:r>
              <a:rPr lang="en-US" sz="2667" kern="0" dirty="0" err="1">
                <a:solidFill>
                  <a:srgbClr val="000000"/>
                </a:solidFill>
                <a:latin typeface="Arial"/>
                <a:cs typeface="Arial"/>
                <a:sym typeface="Arial"/>
              </a:rPr>
              <a:t>set_index</a:t>
            </a:r>
            <a:r>
              <a:rPr lang="en-US" sz="2667" kern="0" dirty="0">
                <a:solidFill>
                  <a:srgbClr val="000000"/>
                </a:solidFill>
                <a:latin typeface="Arial"/>
                <a:cs typeface="Arial"/>
                <a:sym typeface="Arial"/>
              </a:rPr>
              <a:t>() method.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set the date column as our index:</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df.set_index</a:t>
            </a:r>
            <a:r>
              <a:rPr lang="en-US" sz="2667" kern="0" dirty="0">
                <a:solidFill>
                  <a:srgbClr val="ED7D31"/>
                </a:solidFill>
                <a:latin typeface="Arial"/>
                <a:cs typeface="Arial"/>
                <a:sym typeface="Arial"/>
              </a:rPr>
              <a:t>('date',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864627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31296"/>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Notice that the date column has moved to the far left where the index goes, and we no longer have the numeric index:</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5409D005-F64B-4914-8D38-F725713169F8}"/>
              </a:ext>
            </a:extLst>
          </p:cNvPr>
          <p:cNvPicPr>
            <a:picLocks noChangeAspect="1"/>
          </p:cNvPicPr>
          <p:nvPr/>
        </p:nvPicPr>
        <p:blipFill>
          <a:blip r:embed="rId3"/>
          <a:stretch>
            <a:fillRect/>
          </a:stretch>
        </p:blipFill>
        <p:spPr>
          <a:xfrm>
            <a:off x="1187450" y="2960139"/>
            <a:ext cx="9817100" cy="2958220"/>
          </a:xfrm>
          <a:prstGeom prst="rect">
            <a:avLst/>
          </a:prstGeom>
        </p:spPr>
      </p:pic>
    </p:spTree>
    <p:extLst>
      <p:ext uri="{BB962C8B-B14F-4D97-AF65-F5344CB8AC3E}">
        <p14:creationId xmlns:p14="http://schemas.microsoft.com/office/powerpoint/2010/main" val="1868446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56796"/>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These can also be combined to build ranges.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loc[] is optional when using ranges: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df['2018-10-11':'2018-10-12']</a:t>
            </a:r>
          </a:p>
        </p:txBody>
      </p:sp>
    </p:spTree>
    <p:extLst>
      <p:ext uri="{BB962C8B-B14F-4D97-AF65-F5344CB8AC3E}">
        <p14:creationId xmlns:p14="http://schemas.microsoft.com/office/powerpoint/2010/main" val="1830543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695464"/>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the data from October 11, 2018 through October 12, 2018 (inclusive of both endpoints):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64EA3FEF-CF04-4140-8F30-3E0182E3AFBB}"/>
              </a:ext>
            </a:extLst>
          </p:cNvPr>
          <p:cNvPicPr>
            <a:picLocks noChangeAspect="1"/>
          </p:cNvPicPr>
          <p:nvPr/>
        </p:nvPicPr>
        <p:blipFill>
          <a:blip r:embed="rId3"/>
          <a:stretch>
            <a:fillRect/>
          </a:stretch>
        </p:blipFill>
        <p:spPr>
          <a:xfrm>
            <a:off x="1746250" y="2750396"/>
            <a:ext cx="8699500" cy="3073824"/>
          </a:xfrm>
          <a:prstGeom prst="rect">
            <a:avLst/>
          </a:prstGeom>
        </p:spPr>
      </p:pic>
    </p:spTree>
    <p:extLst>
      <p:ext uri="{BB962C8B-B14F-4D97-AF65-F5344CB8AC3E}">
        <p14:creationId xmlns:p14="http://schemas.microsoft.com/office/powerpoint/2010/main" val="3369817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00140"/>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a:t>
            </a:r>
            <a:r>
              <a:rPr lang="en-US" sz="2667" kern="0" dirty="0" err="1">
                <a:solidFill>
                  <a:srgbClr val="000000"/>
                </a:solidFill>
                <a:latin typeface="Arial"/>
                <a:cs typeface="Arial"/>
                <a:sym typeface="Arial"/>
              </a:rPr>
              <a:t>reset_index</a:t>
            </a:r>
            <a:r>
              <a:rPr lang="en-US" sz="2667" kern="0" dirty="0">
                <a:solidFill>
                  <a:srgbClr val="000000"/>
                </a:solidFill>
                <a:latin typeface="Arial"/>
                <a:cs typeface="Arial"/>
                <a:sym typeface="Arial"/>
              </a:rPr>
              <a:t>() method to restore the date column: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df['2018-10-11':'2018-10-12'].</a:t>
            </a:r>
            <a:r>
              <a:rPr lang="en-US" sz="2667" kern="0" dirty="0" err="1">
                <a:solidFill>
                  <a:srgbClr val="ED7D31"/>
                </a:solidFill>
                <a:latin typeface="Arial"/>
                <a:cs typeface="Arial"/>
                <a:sym typeface="Arial"/>
              </a:rPr>
              <a:t>reset_index</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455564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360912"/>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Our index now starts at 0, and the dates are now in a column called date.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is especially useful if we have data that we don't want to lose in the index, such as the date, but need to perform an operation as if it weren't in the index:</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5C9705F3-16F9-4386-8752-3A3301E40B98}"/>
              </a:ext>
            </a:extLst>
          </p:cNvPr>
          <p:cNvPicPr>
            <a:picLocks noChangeAspect="1"/>
          </p:cNvPicPr>
          <p:nvPr/>
        </p:nvPicPr>
        <p:blipFill>
          <a:blip r:embed="rId3"/>
          <a:stretch>
            <a:fillRect/>
          </a:stretch>
        </p:blipFill>
        <p:spPr>
          <a:xfrm>
            <a:off x="1943100" y="3551650"/>
            <a:ext cx="8305800" cy="2527596"/>
          </a:xfrm>
          <a:prstGeom prst="rect">
            <a:avLst/>
          </a:prstGeom>
        </p:spPr>
      </p:pic>
    </p:spTree>
    <p:extLst>
      <p:ext uri="{BB962C8B-B14F-4D97-AF65-F5344CB8AC3E}">
        <p14:creationId xmlns:p14="http://schemas.microsoft.com/office/powerpoint/2010/main" val="2298840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read it in, setting the date column as the index and parsing the dates: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sp</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'data/sp500.csv',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).drop(columns=['</a:t>
            </a:r>
            <a:r>
              <a:rPr lang="en-US" sz="2667" kern="0" dirty="0" err="1">
                <a:solidFill>
                  <a:srgbClr val="ED7D31"/>
                </a:solidFill>
                <a:latin typeface="Arial"/>
                <a:cs typeface="Arial"/>
                <a:sym typeface="Arial"/>
              </a:rPr>
              <a:t>adj_close</a:t>
            </a:r>
            <a:r>
              <a:rPr lang="en-US" sz="2667" kern="0" dirty="0">
                <a:solidFill>
                  <a:srgbClr val="ED7D31"/>
                </a:solidFill>
                <a:latin typeface="Arial"/>
                <a:cs typeface="Arial"/>
                <a:sym typeface="Arial"/>
              </a:rPr>
              <a:t>']) # not using this column</a:t>
            </a:r>
          </a:p>
        </p:txBody>
      </p:sp>
    </p:spTree>
    <p:extLst>
      <p:ext uri="{BB962C8B-B14F-4D97-AF65-F5344CB8AC3E}">
        <p14:creationId xmlns:p14="http://schemas.microsoft.com/office/powerpoint/2010/main" val="147317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00140"/>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In this case, it's </a:t>
            </a:r>
            <a:r>
              <a:rPr lang="en-US" sz="2667" kern="0" dirty="0" err="1">
                <a:solidFill>
                  <a:srgbClr val="000000"/>
                </a:solidFill>
                <a:latin typeface="Arial"/>
                <a:cs typeface="Arial"/>
                <a:sym typeface="Arial"/>
              </a:rPr>
              <a:t>day_name</a:t>
            </a:r>
            <a:r>
              <a:rPr lang="en-US" sz="2667" kern="0" dirty="0">
                <a:solidFill>
                  <a:srgbClr val="000000"/>
                </a:solidFill>
                <a:latin typeface="Arial"/>
                <a:cs typeface="Arial"/>
                <a:sym typeface="Arial"/>
              </a:rPr>
              <a: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sp.head</a:t>
            </a:r>
            <a:r>
              <a:rPr lang="en-US" sz="2667" kern="0" dirty="0">
                <a:solidFill>
                  <a:srgbClr val="ED7D31"/>
                </a:solidFill>
                <a:latin typeface="Arial"/>
                <a:cs typeface="Arial"/>
                <a:sym typeface="Arial"/>
              </a:rPr>
              <a:t>(10)\</a:t>
            </a:r>
          </a:p>
          <a:p>
            <a:pPr defTabSz="1219170">
              <a:buClr>
                <a:srgbClr val="000000"/>
              </a:buClr>
              <a:defRPr/>
            </a:pPr>
            <a:r>
              <a:rPr lang="en-US" sz="2667" kern="0" dirty="0">
                <a:solidFill>
                  <a:srgbClr val="ED7D31"/>
                </a:solidFill>
                <a:latin typeface="Arial"/>
                <a:cs typeface="Arial"/>
                <a:sym typeface="Arial"/>
              </a:rPr>
              <a:t>...     .assign(</a:t>
            </a:r>
            <a:r>
              <a:rPr lang="en-US" sz="2667" kern="0" dirty="0" err="1">
                <a:solidFill>
                  <a:srgbClr val="ED7D31"/>
                </a:solidFill>
                <a:latin typeface="Arial"/>
                <a:cs typeface="Arial"/>
                <a:sym typeface="Arial"/>
              </a:rPr>
              <a:t>day_of_week</a:t>
            </a:r>
            <a:r>
              <a:rPr lang="en-US" sz="2667" kern="0" dirty="0">
                <a:solidFill>
                  <a:srgbClr val="ED7D31"/>
                </a:solidFill>
                <a:latin typeface="Arial"/>
                <a:cs typeface="Arial"/>
                <a:sym typeface="Arial"/>
              </a:rPr>
              <a:t>=lambda x: </a:t>
            </a:r>
            <a:r>
              <a:rPr lang="en-US" sz="2667" kern="0" dirty="0" err="1">
                <a:solidFill>
                  <a:srgbClr val="ED7D31"/>
                </a:solidFill>
                <a:latin typeface="Arial"/>
                <a:cs typeface="Arial"/>
                <a:sym typeface="Arial"/>
              </a:rPr>
              <a:t>x.index.day_name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04265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34721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 stock market is closed on the weekend (and holidays), we only have data for weekdays:</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E128319C-E333-46A8-B195-3768F41D27D0}"/>
              </a:ext>
            </a:extLst>
          </p:cNvPr>
          <p:cNvPicPr>
            <a:picLocks noChangeAspect="1"/>
          </p:cNvPicPr>
          <p:nvPr/>
        </p:nvPicPr>
        <p:blipFill>
          <a:blip r:embed="rId3"/>
          <a:stretch>
            <a:fillRect/>
          </a:stretch>
        </p:blipFill>
        <p:spPr>
          <a:xfrm>
            <a:off x="2768944" y="2293147"/>
            <a:ext cx="6654109" cy="3966976"/>
          </a:xfrm>
          <a:prstGeom prst="rect">
            <a:avLst/>
          </a:prstGeom>
        </p:spPr>
      </p:pic>
    </p:spTree>
    <p:extLst>
      <p:ext uri="{BB962C8B-B14F-4D97-AF65-F5344CB8AC3E}">
        <p14:creationId xmlns:p14="http://schemas.microsoft.com/office/powerpoint/2010/main" val="153543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1"/>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bitcoin data also contains OHLC data and volume traded, but it comes with a column called </a:t>
            </a:r>
            <a:r>
              <a:rPr lang="en-US" sz="2667" kern="0" dirty="0" err="1">
                <a:solidFill>
                  <a:srgbClr val="000000"/>
                </a:solidFill>
                <a:latin typeface="Arial"/>
                <a:cs typeface="Arial"/>
                <a:sym typeface="Arial"/>
              </a:rPr>
              <a:t>market_cap</a:t>
            </a:r>
            <a:r>
              <a:rPr lang="en-US" sz="2667" kern="0" dirty="0">
                <a:solidFill>
                  <a:srgbClr val="000000"/>
                </a:solidFill>
                <a:latin typeface="Arial"/>
                <a:cs typeface="Arial"/>
                <a:sym typeface="Arial"/>
              </a:rPr>
              <a:t> that we don't need, so we have to drop that first: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bitcoin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'data/bitcoin.csv',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).drop(columns=['</a:t>
            </a:r>
            <a:r>
              <a:rPr lang="en-US" sz="2667" kern="0" dirty="0" err="1">
                <a:solidFill>
                  <a:srgbClr val="ED7D31"/>
                </a:solidFill>
                <a:latin typeface="Arial"/>
                <a:cs typeface="Arial"/>
                <a:sym typeface="Arial"/>
              </a:rPr>
              <a:t>market_cap</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758097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Data cleaning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25080"/>
            <a:ext cx="10129096" cy="4448227"/>
          </a:xfrm>
          <a:prstGeom prst="rect">
            <a:avLst/>
          </a:prstGeom>
        </p:spPr>
        <p:txBody>
          <a:bodyPr vert="horz" wrap="square" lIns="0" tIns="16087" rIns="0" bIns="0" rtlCol="0">
            <a:spAutoFit/>
          </a:bodyPr>
          <a:lstStyle/>
          <a:p>
            <a:pPr defTabSz="1219170">
              <a:buClr>
                <a:srgbClr val="000000"/>
              </a:buClr>
              <a:defRPr/>
            </a:pPr>
            <a:r>
              <a:rPr lang="en-US" sz="3200" kern="0" dirty="0">
                <a:solidFill>
                  <a:srgbClr val="000000"/>
                </a:solidFill>
                <a:latin typeface="Arial"/>
                <a:cs typeface="Arial"/>
                <a:sym typeface="Arial"/>
              </a:rPr>
              <a:t>Some essential data cleaning tasks to master include the following:</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Renaming</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Sorting and reordering</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Data type conversions</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Handling duplicate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Addressing missing or invalid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Filtering to the desired subset of data</a:t>
            </a:r>
          </a:p>
        </p:txBody>
      </p:sp>
    </p:spTree>
    <p:extLst>
      <p:ext uri="{BB962C8B-B14F-4D97-AF65-F5344CB8AC3E}">
        <p14:creationId xmlns:p14="http://schemas.microsoft.com/office/powerpoint/2010/main" val="3545362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186596"/>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each day's closing price will be the sum of the closing price of the S&amp;P 500 and the closing price of bitcoin:</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91CDFBD6-A9C8-4BA7-A312-44924C2663FD}"/>
              </a:ext>
            </a:extLst>
          </p:cNvPr>
          <p:cNvPicPr>
            <a:picLocks noChangeAspect="1"/>
          </p:cNvPicPr>
          <p:nvPr/>
        </p:nvPicPr>
        <p:blipFill>
          <a:blip r:embed="rId3"/>
          <a:stretch>
            <a:fillRect/>
          </a:stretch>
        </p:blipFill>
        <p:spPr>
          <a:xfrm>
            <a:off x="1762280" y="3429001"/>
            <a:ext cx="8667440" cy="2425700"/>
          </a:xfrm>
          <a:prstGeom prst="rect">
            <a:avLst/>
          </a:prstGeom>
        </p:spPr>
      </p:pic>
    </p:spTree>
    <p:extLst>
      <p:ext uri="{BB962C8B-B14F-4D97-AF65-F5344CB8AC3E}">
        <p14:creationId xmlns:p14="http://schemas.microsoft.com/office/powerpoint/2010/main" val="2837154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337291"/>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if we examine our portfolio, we will see that we have values for every day of the week; so far, so good:</a:t>
            </a:r>
            <a:endParaRPr lang="en-US" sz="2667" kern="0" dirty="0">
              <a:solidFill>
                <a:srgbClr val="ED7D31"/>
              </a:solidFill>
              <a:latin typeface="Arial"/>
              <a:cs typeface="Arial"/>
              <a:sym typeface="Arial"/>
            </a:endParaRPr>
          </a:p>
        </p:txBody>
      </p:sp>
      <p:pic>
        <p:nvPicPr>
          <p:cNvPr id="15" name="Picture 14">
            <a:extLst>
              <a:ext uri="{FF2B5EF4-FFF2-40B4-BE49-F238E27FC236}">
                <a16:creationId xmlns:a16="http://schemas.microsoft.com/office/drawing/2014/main" id="{C5529868-BCB6-4BC8-B58F-4DE74154DC23}"/>
              </a:ext>
            </a:extLst>
          </p:cNvPr>
          <p:cNvPicPr>
            <a:picLocks noChangeAspect="1"/>
          </p:cNvPicPr>
          <p:nvPr/>
        </p:nvPicPr>
        <p:blipFill>
          <a:blip r:embed="rId3"/>
          <a:stretch>
            <a:fillRect/>
          </a:stretch>
        </p:blipFill>
        <p:spPr>
          <a:xfrm>
            <a:off x="2754026" y="2273301"/>
            <a:ext cx="6683948" cy="3986823"/>
          </a:xfrm>
          <a:prstGeom prst="rect">
            <a:avLst/>
          </a:prstGeom>
        </p:spPr>
      </p:pic>
    </p:spTree>
    <p:extLst>
      <p:ext uri="{BB962C8B-B14F-4D97-AF65-F5344CB8AC3E}">
        <p14:creationId xmlns:p14="http://schemas.microsoft.com/office/powerpoint/2010/main" val="574039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13661" y="1496069"/>
            <a:ext cx="4747049"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However, there is a problem with this approach, which is much easier to see with a visualization. Plotting will be covered in depth in Visualizing Data with Pandas and Matplotlib, and Plotting with Seaborn and Customization Techniques, so don't worry about the details for now:</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62543C92-3C4E-48E3-8D89-CAC0692F7FE8}"/>
              </a:ext>
            </a:extLst>
          </p:cNvPr>
          <p:cNvPicPr>
            <a:picLocks noChangeAspect="1"/>
          </p:cNvPicPr>
          <p:nvPr/>
        </p:nvPicPr>
        <p:blipFill>
          <a:blip r:embed="rId3"/>
          <a:stretch>
            <a:fillRect/>
          </a:stretch>
        </p:blipFill>
        <p:spPr>
          <a:xfrm>
            <a:off x="5361802" y="1701801"/>
            <a:ext cx="6677797" cy="4089591"/>
          </a:xfrm>
          <a:prstGeom prst="rect">
            <a:avLst/>
          </a:prstGeom>
        </p:spPr>
      </p:pic>
    </p:spTree>
    <p:extLst>
      <p:ext uri="{BB962C8B-B14F-4D97-AF65-F5344CB8AC3E}">
        <p14:creationId xmlns:p14="http://schemas.microsoft.com/office/powerpoint/2010/main" val="1792910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33729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Notice how there is a cyclical pattern here? It is dropping every day the market is closed because the aggregation only had bitcoin data to sum for those days:</a:t>
            </a:r>
            <a:endParaRPr lang="en-US" sz="2667" kern="0" dirty="0">
              <a:solidFill>
                <a:srgbClr val="ED7D31"/>
              </a:solidFill>
              <a:latin typeface="Arial"/>
              <a:cs typeface="Arial"/>
              <a:sym typeface="Arial"/>
            </a:endParaRPr>
          </a:p>
        </p:txBody>
      </p:sp>
      <p:pic>
        <p:nvPicPr>
          <p:cNvPr id="16" name="Picture 15">
            <a:extLst>
              <a:ext uri="{FF2B5EF4-FFF2-40B4-BE49-F238E27FC236}">
                <a16:creationId xmlns:a16="http://schemas.microsoft.com/office/drawing/2014/main" id="{0A27E257-9768-4770-A989-EA5B60894673}"/>
              </a:ext>
            </a:extLst>
          </p:cNvPr>
          <p:cNvPicPr>
            <a:picLocks noChangeAspect="1"/>
          </p:cNvPicPr>
          <p:nvPr/>
        </p:nvPicPr>
        <p:blipFill>
          <a:blip r:embed="rId3"/>
          <a:stretch>
            <a:fillRect/>
          </a:stretch>
        </p:blipFill>
        <p:spPr>
          <a:xfrm>
            <a:off x="1523999" y="2701647"/>
            <a:ext cx="9144000" cy="3441469"/>
          </a:xfrm>
          <a:prstGeom prst="rect">
            <a:avLst/>
          </a:prstGeom>
        </p:spPr>
      </p:pic>
    </p:spTree>
    <p:extLst>
      <p:ext uri="{BB962C8B-B14F-4D97-AF65-F5344CB8AC3E}">
        <p14:creationId xmlns:p14="http://schemas.microsoft.com/office/powerpoint/2010/main" val="1450093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45311"/>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Forward-filling seems to be the best option, but since we aren't sure, we will see how this works on a few rows of the data first:</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sp.reindex</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bitcoin.index</a:t>
            </a:r>
            <a:r>
              <a:rPr lang="en-US" sz="2667" kern="0" dirty="0">
                <a:solidFill>
                  <a:srgbClr val="ED7D31"/>
                </a:solidFill>
                <a:latin typeface="Arial"/>
                <a:cs typeface="Arial"/>
                <a:sym typeface="Arial"/>
              </a:rPr>
              <a:t>, method='</a:t>
            </a:r>
            <a:r>
              <a:rPr lang="en-US" sz="2667" kern="0" dirty="0" err="1">
                <a:solidFill>
                  <a:srgbClr val="ED7D31"/>
                </a:solidFill>
                <a:latin typeface="Arial"/>
                <a:cs typeface="Arial"/>
                <a:sym typeface="Arial"/>
              </a:rPr>
              <a:t>ffill</a:t>
            </a:r>
            <a:r>
              <a:rPr lang="en-US" sz="2667" kern="0" dirty="0">
                <a:solidFill>
                  <a:srgbClr val="ED7D31"/>
                </a:solidFill>
                <a:latin typeface="Arial"/>
                <a:cs typeface="Arial"/>
                <a:sym typeface="Arial"/>
              </a:rPr>
              <a:t>').head(10)\</a:t>
            </a:r>
          </a:p>
          <a:p>
            <a:pPr defTabSz="1219170">
              <a:buClr>
                <a:srgbClr val="000000"/>
              </a:buClr>
              <a:defRPr/>
            </a:pPr>
            <a:r>
              <a:rPr lang="en-US" sz="2667" kern="0" dirty="0">
                <a:solidFill>
                  <a:srgbClr val="ED7D31"/>
                </a:solidFill>
                <a:latin typeface="Arial"/>
                <a:cs typeface="Arial"/>
                <a:sym typeface="Arial"/>
              </a:rPr>
              <a:t>...     .assign(</a:t>
            </a:r>
            <a:r>
              <a:rPr lang="en-US" sz="2667" kern="0" dirty="0" err="1">
                <a:solidFill>
                  <a:srgbClr val="ED7D31"/>
                </a:solidFill>
                <a:latin typeface="Arial"/>
                <a:cs typeface="Arial"/>
                <a:sym typeface="Arial"/>
              </a:rPr>
              <a:t>day_of_week</a:t>
            </a:r>
            <a:r>
              <a:rPr lang="en-US" sz="2667" kern="0" dirty="0">
                <a:solidFill>
                  <a:srgbClr val="ED7D31"/>
                </a:solidFill>
                <a:latin typeface="Arial"/>
                <a:cs typeface="Arial"/>
                <a:sym typeface="Arial"/>
              </a:rPr>
              <a:t>=lambda x: </a:t>
            </a:r>
            <a:r>
              <a:rPr lang="en-US" sz="2667" kern="0" dirty="0" err="1">
                <a:solidFill>
                  <a:srgbClr val="ED7D31"/>
                </a:solidFill>
                <a:latin typeface="Arial"/>
                <a:cs typeface="Arial"/>
                <a:sym typeface="Arial"/>
              </a:rPr>
              <a:t>x.index.day_name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666971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388011"/>
            <a:ext cx="10129096" cy="11242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Notice any issues with this? Well, the volume traded (volume) column makes it seem like the days we used forward-filling for are actually days when the market is open:</a:t>
            </a:r>
            <a:endParaRPr lang="en-US" sz="2400" kern="0" dirty="0">
              <a:solidFill>
                <a:srgbClr val="ED7D31"/>
              </a:solidFill>
              <a:latin typeface="Arial"/>
              <a:cs typeface="Arial"/>
              <a:sym typeface="Arial"/>
            </a:endParaRPr>
          </a:p>
        </p:txBody>
      </p:sp>
      <p:pic>
        <p:nvPicPr>
          <p:cNvPr id="17" name="Picture 16">
            <a:extLst>
              <a:ext uri="{FF2B5EF4-FFF2-40B4-BE49-F238E27FC236}">
                <a16:creationId xmlns:a16="http://schemas.microsoft.com/office/drawing/2014/main" id="{B2BF63E4-F158-4233-9265-5FA78F48DC58}"/>
              </a:ext>
            </a:extLst>
          </p:cNvPr>
          <p:cNvPicPr>
            <a:picLocks noChangeAspect="1"/>
          </p:cNvPicPr>
          <p:nvPr/>
        </p:nvPicPr>
        <p:blipFill>
          <a:blip r:embed="rId3"/>
          <a:stretch>
            <a:fillRect/>
          </a:stretch>
        </p:blipFill>
        <p:spPr>
          <a:xfrm>
            <a:off x="2888762" y="2503898"/>
            <a:ext cx="6414476" cy="3756225"/>
          </a:xfrm>
          <a:prstGeom prst="rect">
            <a:avLst/>
          </a:prstGeom>
        </p:spPr>
      </p:pic>
    </p:spTree>
    <p:extLst>
      <p:ext uri="{BB962C8B-B14F-4D97-AF65-F5344CB8AC3E}">
        <p14:creationId xmlns:p14="http://schemas.microsoft.com/office/powerpoint/2010/main" val="4225259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Lastly, we can use the </a:t>
            </a:r>
            <a:r>
              <a:rPr lang="en-US" sz="2667" kern="0" dirty="0" err="1">
                <a:solidFill>
                  <a:srgbClr val="000000"/>
                </a:solidFill>
                <a:latin typeface="Arial"/>
                <a:cs typeface="Arial"/>
                <a:sym typeface="Arial"/>
              </a:rPr>
              <a:t>np.where</a:t>
            </a:r>
            <a:r>
              <a:rPr lang="en-US" sz="2667" kern="0" dirty="0">
                <a:solidFill>
                  <a:srgbClr val="000000"/>
                </a:solidFill>
                <a:latin typeface="Arial"/>
                <a:cs typeface="Arial"/>
                <a:sym typeface="Arial"/>
              </a:rPr>
              <a:t>() function for the remaining columns, which allows us to build a vectorized if...else.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takes the following form:</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err="1">
                <a:solidFill>
                  <a:srgbClr val="ED7D31"/>
                </a:solidFill>
                <a:latin typeface="Arial"/>
                <a:cs typeface="Arial"/>
                <a:sym typeface="Arial"/>
              </a:rPr>
              <a:t>np.where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boolean</a:t>
            </a:r>
            <a:r>
              <a:rPr lang="en-US" sz="2667" kern="0" dirty="0">
                <a:solidFill>
                  <a:srgbClr val="ED7D31"/>
                </a:solidFill>
                <a:latin typeface="Arial"/>
                <a:cs typeface="Arial"/>
                <a:sym typeface="Arial"/>
              </a:rPr>
              <a:t> condition, value if True, value if False)</a:t>
            </a:r>
          </a:p>
        </p:txBody>
      </p:sp>
    </p:spTree>
    <p:extLst>
      <p:ext uri="{BB962C8B-B14F-4D97-AF65-F5344CB8AC3E}">
        <p14:creationId xmlns:p14="http://schemas.microsoft.com/office/powerpoint/2010/main" val="1444328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3952" y="2219374"/>
            <a:ext cx="3629448"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these come after the close column gets worked on, we will have the forward-filled value for close to use for the other columns where necessary:</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85029313-CB40-4D33-A244-1582923765DF}"/>
              </a:ext>
            </a:extLst>
          </p:cNvPr>
          <p:cNvPicPr>
            <a:picLocks noChangeAspect="1"/>
          </p:cNvPicPr>
          <p:nvPr/>
        </p:nvPicPr>
        <p:blipFill>
          <a:blip r:embed="rId3"/>
          <a:stretch>
            <a:fillRect/>
          </a:stretch>
        </p:blipFill>
        <p:spPr>
          <a:xfrm>
            <a:off x="4749800" y="1664396"/>
            <a:ext cx="7289800" cy="4409153"/>
          </a:xfrm>
          <a:prstGeom prst="rect">
            <a:avLst/>
          </a:prstGeom>
        </p:spPr>
      </p:pic>
    </p:spTree>
    <p:extLst>
      <p:ext uri="{BB962C8B-B14F-4D97-AF65-F5344CB8AC3E}">
        <p14:creationId xmlns:p14="http://schemas.microsoft.com/office/powerpoint/2010/main" val="927597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74476" y="1482247"/>
            <a:ext cx="10843048"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OHLC prices are all equal to the closing price on Friday, the 6th:</a:t>
            </a:r>
            <a:endParaRPr lang="en-US" sz="2667" kern="0" dirty="0">
              <a:solidFill>
                <a:srgbClr val="ED7D31"/>
              </a:solidFill>
              <a:latin typeface="Arial"/>
              <a:cs typeface="Arial"/>
              <a:sym typeface="Arial"/>
            </a:endParaRPr>
          </a:p>
        </p:txBody>
      </p:sp>
      <p:pic>
        <p:nvPicPr>
          <p:cNvPr id="18" name="Picture 17">
            <a:extLst>
              <a:ext uri="{FF2B5EF4-FFF2-40B4-BE49-F238E27FC236}">
                <a16:creationId xmlns:a16="http://schemas.microsoft.com/office/drawing/2014/main" id="{FBCE49D8-011A-4761-A32D-A404890F2EBF}"/>
              </a:ext>
            </a:extLst>
          </p:cNvPr>
          <p:cNvPicPr>
            <a:picLocks noChangeAspect="1"/>
          </p:cNvPicPr>
          <p:nvPr/>
        </p:nvPicPr>
        <p:blipFill>
          <a:blip r:embed="rId3"/>
          <a:stretch>
            <a:fillRect/>
          </a:stretch>
        </p:blipFill>
        <p:spPr>
          <a:xfrm>
            <a:off x="2621686" y="2152843"/>
            <a:ext cx="6948629" cy="4059691"/>
          </a:xfrm>
          <a:prstGeom prst="rect">
            <a:avLst/>
          </a:prstGeom>
        </p:spPr>
      </p:pic>
    </p:spTree>
    <p:extLst>
      <p:ext uri="{BB962C8B-B14F-4D97-AF65-F5344CB8AC3E}">
        <p14:creationId xmlns:p14="http://schemas.microsoft.com/office/powerpoint/2010/main" val="1968775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53509" y="1894412"/>
            <a:ext cx="5642492"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let's recreate the portfolio with the reindexed S&amp;P 500 data and use a visualization to compare it with the previous attempt (again, don't worry about the plotting code, which will be covered in Visualizing Data with Pandas and Matplotlib, and Plotting with Seaborn and Customization Techniques):</a:t>
            </a:r>
            <a:endParaRPr lang="en-US" sz="2667" kern="0" dirty="0">
              <a:solidFill>
                <a:srgbClr val="ED7D31"/>
              </a:solidFill>
              <a:latin typeface="Arial"/>
              <a:cs typeface="Arial"/>
              <a:sym typeface="Arial"/>
            </a:endParaRPr>
          </a:p>
        </p:txBody>
      </p:sp>
      <p:pic>
        <p:nvPicPr>
          <p:cNvPr id="20" name="Picture 19">
            <a:extLst>
              <a:ext uri="{FF2B5EF4-FFF2-40B4-BE49-F238E27FC236}">
                <a16:creationId xmlns:a16="http://schemas.microsoft.com/office/drawing/2014/main" id="{B7043274-99D8-4692-8FF6-1979696DCA59}"/>
              </a:ext>
            </a:extLst>
          </p:cNvPr>
          <p:cNvPicPr>
            <a:picLocks noChangeAspect="1"/>
          </p:cNvPicPr>
          <p:nvPr/>
        </p:nvPicPr>
        <p:blipFill>
          <a:blip r:embed="rId3"/>
          <a:stretch>
            <a:fillRect/>
          </a:stretch>
        </p:blipFill>
        <p:spPr>
          <a:xfrm>
            <a:off x="6349813" y="1404485"/>
            <a:ext cx="5644796" cy="4855639"/>
          </a:xfrm>
          <a:prstGeom prst="rect">
            <a:avLst/>
          </a:prstGeom>
        </p:spPr>
      </p:pic>
    </p:spTree>
    <p:extLst>
      <p:ext uri="{BB962C8B-B14F-4D97-AF65-F5344CB8AC3E}">
        <p14:creationId xmlns:p14="http://schemas.microsoft.com/office/powerpoint/2010/main" val="30057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Cleaning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2"/>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section, we will be using the nyc_temperatures.csv file, which contains the maximum daily temperature (TMAX), minimum daily temperature (TMIN), and the average daily temperature (TAVG) from the LaGuardia Airport station in New York City for October 2018:</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('data/nyc_temperatures.csv')</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843789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Reordering, reindexing, and sorting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18853" y="1691211"/>
            <a:ext cx="1115429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Keep this strategy in mind for the exercises in Financial Analysis – Bitcoin and the Stock Market:</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C1C24EBC-82EE-44DD-A9F0-ECC8FE865357}"/>
              </a:ext>
            </a:extLst>
          </p:cNvPr>
          <p:cNvPicPr>
            <a:picLocks noChangeAspect="1"/>
          </p:cNvPicPr>
          <p:nvPr/>
        </p:nvPicPr>
        <p:blipFill>
          <a:blip r:embed="rId3"/>
          <a:stretch>
            <a:fillRect/>
          </a:stretch>
        </p:blipFill>
        <p:spPr>
          <a:xfrm>
            <a:off x="1289050" y="2729199"/>
            <a:ext cx="9613900" cy="3530924"/>
          </a:xfrm>
          <a:prstGeom prst="rect">
            <a:avLst/>
          </a:prstGeom>
        </p:spPr>
      </p:pic>
    </p:spTree>
    <p:extLst>
      <p:ext uri="{BB962C8B-B14F-4D97-AF65-F5344CB8AC3E}">
        <p14:creationId xmlns:p14="http://schemas.microsoft.com/office/powerpoint/2010/main" val="2130476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Handling duplicate, missing, or invalid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1"/>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be working in the 5-handling_data_issues.ipynb notebook and using the dirty_data.csv file.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start by importing pandas and reading in the data:</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df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('data/dirty_data.csv')</a:t>
            </a:r>
          </a:p>
        </p:txBody>
      </p:sp>
    </p:spTree>
    <p:extLst>
      <p:ext uri="{BB962C8B-B14F-4D97-AF65-F5344CB8AC3E}">
        <p14:creationId xmlns:p14="http://schemas.microsoft.com/office/powerpoint/2010/main" val="827000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Handling duplicate, missing, or invalid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84814" y="2099597"/>
            <a:ext cx="10426407" cy="3299707"/>
          </a:xfrm>
          <a:prstGeom prst="rect">
            <a:avLst/>
          </a:prstGeom>
        </p:spPr>
        <p:txBody>
          <a:bodyPr vert="horz" wrap="square" lIns="0" tIns="16087" rIns="0" bIns="0" rtlCol="0">
            <a:spAutoFit/>
          </a:bodyPr>
          <a:lstStyle/>
          <a:p>
            <a:pPr defTabSz="1219170">
              <a:buClr>
                <a:srgbClr val="000000"/>
              </a:buClr>
              <a:defRPr/>
            </a:pPr>
            <a:r>
              <a:rPr lang="en-US" sz="2667" kern="0" dirty="0">
                <a:solidFill>
                  <a:srgbClr val="000000"/>
                </a:solidFill>
                <a:latin typeface="Arial"/>
                <a:cs typeface="Arial"/>
                <a:sym typeface="Arial"/>
              </a:rPr>
              <a:t>It contains the following fields: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PRCP: Precipitation in millimeters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SNOW: Snowfall in millimeters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SNWD: Snow depth in millimeters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TMAX: Maximum daily temperature in Celsius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TMIN: Minimum daily temperature in Celsius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TOBS: Temperature at the time of observation in Celsius</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WESF: Water equivalent of snow in millimeters</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1250051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Working with Pandas DataFrames, we learned the importance of examining our data when we get it; it's not a coincidence that many of the ways to inspect the data will help us find these issues.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Examining the results of calling head() and tail() on the data is always a good first step:</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580118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Lastly, we can observe many NaN values in several columns, including the inclement_weather column, which appears to also contain Boolean values: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73B6B4BB-39E5-45B6-A2D0-D3BF38ABF7DF}"/>
              </a:ext>
            </a:extLst>
          </p:cNvPr>
          <p:cNvPicPr>
            <a:picLocks noChangeAspect="1"/>
          </p:cNvPicPr>
          <p:nvPr/>
        </p:nvPicPr>
        <p:blipFill>
          <a:blip r:embed="rId3"/>
          <a:stretch>
            <a:fillRect/>
          </a:stretch>
        </p:blipFill>
        <p:spPr>
          <a:xfrm>
            <a:off x="983226" y="3429001"/>
            <a:ext cx="10225548" cy="2280607"/>
          </a:xfrm>
          <a:prstGeom prst="rect">
            <a:avLst/>
          </a:prstGeom>
        </p:spPr>
      </p:pic>
    </p:spTree>
    <p:extLst>
      <p:ext uri="{BB962C8B-B14F-4D97-AF65-F5344CB8AC3E}">
        <p14:creationId xmlns:p14="http://schemas.microsoft.com/office/powerpoint/2010/main" val="3794812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59649"/>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Using describe(), we can see if we have any missing data and look at the 5-number summary to spot potential issues: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df.describe</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953509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19108"/>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 If unknowns were encoded with another value, say 40°C, we couldn't be sure it wasn't actual data:</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40450BB9-CF46-435E-A865-23AFC166E135}"/>
              </a:ext>
            </a:extLst>
          </p:cNvPr>
          <p:cNvPicPr>
            <a:picLocks noChangeAspect="1"/>
          </p:cNvPicPr>
          <p:nvPr/>
        </p:nvPicPr>
        <p:blipFill>
          <a:blip r:embed="rId3"/>
          <a:stretch>
            <a:fillRect/>
          </a:stretch>
        </p:blipFill>
        <p:spPr>
          <a:xfrm>
            <a:off x="2143432" y="2577170"/>
            <a:ext cx="7905136" cy="3649485"/>
          </a:xfrm>
          <a:prstGeom prst="rect">
            <a:avLst/>
          </a:prstGeom>
        </p:spPr>
      </p:pic>
    </p:spTree>
    <p:extLst>
      <p:ext uri="{BB962C8B-B14F-4D97-AF65-F5344CB8AC3E}">
        <p14:creationId xmlns:p14="http://schemas.microsoft.com/office/powerpoint/2010/main" val="3796483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pic>
        <p:nvPicPr>
          <p:cNvPr id="7" name="Picture 6">
            <a:extLst>
              <a:ext uri="{FF2B5EF4-FFF2-40B4-BE49-F238E27FC236}">
                <a16:creationId xmlns:a16="http://schemas.microsoft.com/office/drawing/2014/main" id="{752D879F-98AB-4A71-A726-83B4A3A78006}"/>
              </a:ext>
            </a:extLst>
          </p:cNvPr>
          <p:cNvPicPr>
            <a:picLocks noChangeAspect="1"/>
          </p:cNvPicPr>
          <p:nvPr/>
        </p:nvPicPr>
        <p:blipFill>
          <a:blip r:embed="rId3"/>
          <a:stretch>
            <a:fillRect/>
          </a:stretch>
        </p:blipFill>
        <p:spPr>
          <a:xfrm>
            <a:off x="2940562" y="1359771"/>
            <a:ext cx="6310876" cy="4900352"/>
          </a:xfrm>
          <a:prstGeom prst="rect">
            <a:avLst/>
          </a:prstGeom>
        </p:spPr>
      </p:pic>
    </p:spTree>
    <p:extLst>
      <p:ext uri="{BB962C8B-B14F-4D97-AF65-F5344CB8AC3E}">
        <p14:creationId xmlns:p14="http://schemas.microsoft.com/office/powerpoint/2010/main" val="4068379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19108"/>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means that we will need to combine checks for each of the columns with the | (bitwise OR) operator:</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ED6C5EA8-CBBC-476D-B9D3-9C8C4B6AE50C}"/>
              </a:ext>
            </a:extLst>
          </p:cNvPr>
          <p:cNvPicPr>
            <a:picLocks noChangeAspect="1"/>
          </p:cNvPicPr>
          <p:nvPr/>
        </p:nvPicPr>
        <p:blipFill>
          <a:blip r:embed="rId3"/>
          <a:stretch>
            <a:fillRect/>
          </a:stretch>
        </p:blipFill>
        <p:spPr>
          <a:xfrm>
            <a:off x="1898563" y="3154848"/>
            <a:ext cx="8394875" cy="2494129"/>
          </a:xfrm>
          <a:prstGeom prst="rect">
            <a:avLst/>
          </a:prstGeom>
        </p:spPr>
      </p:pic>
    </p:spTree>
    <p:extLst>
      <p:ext uri="{BB962C8B-B14F-4D97-AF65-F5344CB8AC3E}">
        <p14:creationId xmlns:p14="http://schemas.microsoft.com/office/powerpoint/2010/main" val="1613011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19109"/>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Looking at the top 10 rows, we can see some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values in each of these rows:</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BBA7325A-DA5F-47E8-94AC-FEBCD51DA9C1}"/>
              </a:ext>
            </a:extLst>
          </p:cNvPr>
          <p:cNvPicPr>
            <a:picLocks noChangeAspect="1"/>
          </p:cNvPicPr>
          <p:nvPr/>
        </p:nvPicPr>
        <p:blipFill>
          <a:blip r:embed="rId3"/>
          <a:stretch>
            <a:fillRect/>
          </a:stretch>
        </p:blipFill>
        <p:spPr>
          <a:xfrm>
            <a:off x="2038555" y="2662105"/>
            <a:ext cx="8114891" cy="3479615"/>
          </a:xfrm>
          <a:prstGeom prst="rect">
            <a:avLst/>
          </a:prstGeom>
        </p:spPr>
      </p:pic>
    </p:spTree>
    <p:extLst>
      <p:ext uri="{BB962C8B-B14F-4D97-AF65-F5344CB8AC3E}">
        <p14:creationId xmlns:p14="http://schemas.microsoft.com/office/powerpoint/2010/main" val="380759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Cleaning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retrieved long format data from the API; for our analysis, we want wide format data, but we will address that in the Pivoting DataFrames section, later in this lesson:</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C970EC1A-1E6D-4E8C-A88E-F1C05929CFB5}"/>
              </a:ext>
            </a:extLst>
          </p:cNvPr>
          <p:cNvPicPr>
            <a:picLocks noChangeAspect="1"/>
          </p:cNvPicPr>
          <p:nvPr/>
        </p:nvPicPr>
        <p:blipFill>
          <a:blip r:embed="rId3"/>
          <a:stretch>
            <a:fillRect/>
          </a:stretch>
        </p:blipFill>
        <p:spPr>
          <a:xfrm>
            <a:off x="2089150" y="3247586"/>
            <a:ext cx="8013700" cy="2906713"/>
          </a:xfrm>
          <a:prstGeom prst="rect">
            <a:avLst/>
          </a:prstGeom>
        </p:spPr>
      </p:pic>
    </p:spTree>
    <p:extLst>
      <p:ext uri="{BB962C8B-B14F-4D97-AF65-F5344CB8AC3E}">
        <p14:creationId xmlns:p14="http://schemas.microsoft.com/office/powerpoint/2010/main" val="3781412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7"/>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can't check whether the value of the column is equal to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because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is not equal to anything: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a:t>
            </a:r>
            <a:r>
              <a:rPr lang="en-US" sz="2667" kern="0" dirty="0" err="1">
                <a:solidFill>
                  <a:srgbClr val="ED7D31"/>
                </a:solidFill>
                <a:latin typeface="Arial"/>
                <a:cs typeface="Arial"/>
                <a:sym typeface="Arial"/>
              </a:rPr>
              <a:t>numpy</a:t>
            </a:r>
            <a:r>
              <a:rPr lang="en-US" sz="2667" kern="0" dirty="0">
                <a:solidFill>
                  <a:srgbClr val="ED7D31"/>
                </a:solidFill>
                <a:latin typeface="Arial"/>
                <a:cs typeface="Arial"/>
                <a:sym typeface="Arial"/>
              </a:rPr>
              <a:t> as np</a:t>
            </a: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df.inclement_weather</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NaN</a:t>
            </a:r>
            <a:r>
              <a:rPr lang="en-US" sz="2667" kern="0" dirty="0">
                <a:solidFill>
                  <a:srgbClr val="ED7D31"/>
                </a:solidFill>
                <a:latin typeface="Arial"/>
                <a:cs typeface="Arial"/>
                <a:sym typeface="Arial"/>
              </a:rPr>
              <a:t>'].shape[0] # doesn't work</a:t>
            </a:r>
          </a:p>
          <a:p>
            <a:pPr defTabSz="1219170">
              <a:buClr>
                <a:srgbClr val="000000"/>
              </a:buClr>
              <a:defRPr/>
            </a:pPr>
            <a:r>
              <a:rPr lang="en-US" sz="2667" kern="0" dirty="0">
                <a:solidFill>
                  <a:srgbClr val="ED7D31"/>
                </a:solidFill>
                <a:latin typeface="Arial"/>
                <a:cs typeface="Arial"/>
                <a:sym typeface="Arial"/>
              </a:rPr>
              <a:t>0</a:t>
            </a: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df.inclement_weather</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np.nan</a:t>
            </a:r>
            <a:r>
              <a:rPr lang="en-US" sz="2667" kern="0" dirty="0">
                <a:solidFill>
                  <a:srgbClr val="ED7D31"/>
                </a:solidFill>
                <a:latin typeface="Arial"/>
                <a:cs typeface="Arial"/>
                <a:sym typeface="Arial"/>
              </a:rPr>
              <a:t>].shape[0] # doesn't work</a:t>
            </a:r>
          </a:p>
          <a:p>
            <a:pPr defTabSz="1219170">
              <a:buClr>
                <a:srgbClr val="000000"/>
              </a:buClr>
              <a:defRPr/>
            </a:pPr>
            <a:r>
              <a:rPr lang="en-US" sz="2667" kern="0" dirty="0">
                <a:solidFill>
                  <a:srgbClr val="ED7D31"/>
                </a:solidFill>
                <a:latin typeface="Arial"/>
                <a:cs typeface="Arial"/>
                <a:sym typeface="Arial"/>
              </a:rPr>
              <a:t>0</a:t>
            </a:r>
          </a:p>
        </p:txBody>
      </p:sp>
    </p:spTree>
    <p:extLst>
      <p:ext uri="{BB962C8B-B14F-4D97-AF65-F5344CB8AC3E}">
        <p14:creationId xmlns:p14="http://schemas.microsoft.com/office/powerpoint/2010/main" val="219748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920333"/>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must use the aforementioned options (</a:t>
            </a:r>
            <a:r>
              <a:rPr lang="en-US" sz="2667" kern="0" dirty="0" err="1">
                <a:solidFill>
                  <a:srgbClr val="000000"/>
                </a:solidFill>
                <a:latin typeface="Arial"/>
                <a:cs typeface="Arial"/>
                <a:sym typeface="Arial"/>
              </a:rPr>
              <a:t>isna</a:t>
            </a:r>
            <a:r>
              <a:rPr lang="en-US" sz="2667" kern="0" dirty="0">
                <a:solidFill>
                  <a:srgbClr val="000000"/>
                </a:solidFill>
                <a:latin typeface="Arial"/>
                <a:cs typeface="Arial"/>
                <a:sym typeface="Arial"/>
              </a:rPr>
              <a:t>()/</a:t>
            </a:r>
            <a:r>
              <a:rPr lang="en-US" sz="2667" kern="0" dirty="0" err="1">
                <a:solidFill>
                  <a:srgbClr val="000000"/>
                </a:solidFill>
                <a:latin typeface="Arial"/>
                <a:cs typeface="Arial"/>
                <a:sym typeface="Arial"/>
              </a:rPr>
              <a:t>isnull</a:t>
            </a:r>
            <a:r>
              <a:rPr lang="en-US" sz="2667" kern="0" dirty="0">
                <a:solidFill>
                  <a:srgbClr val="000000"/>
                </a:solidFill>
                <a:latin typeface="Arial"/>
                <a:cs typeface="Arial"/>
                <a:sym typeface="Arial"/>
              </a:rPr>
              <a:t>()):</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df.inclement_weather.isna</a:t>
            </a:r>
            <a:r>
              <a:rPr lang="en-US" sz="2667" kern="0" dirty="0">
                <a:solidFill>
                  <a:srgbClr val="ED7D31"/>
                </a:solidFill>
                <a:latin typeface="Arial"/>
                <a:cs typeface="Arial"/>
                <a:sym typeface="Arial"/>
              </a:rPr>
              <a:t>()].shape[0] # works</a:t>
            </a:r>
          </a:p>
          <a:p>
            <a:pPr defTabSz="1219170">
              <a:buClr>
                <a:srgbClr val="000000"/>
              </a:buClr>
              <a:defRPr/>
            </a:pPr>
            <a:r>
              <a:rPr lang="en-US" sz="2667" kern="0" dirty="0">
                <a:solidFill>
                  <a:srgbClr val="ED7D31"/>
                </a:solidFill>
                <a:latin typeface="Arial"/>
                <a:cs typeface="Arial"/>
                <a:sym typeface="Arial"/>
              </a:rPr>
              <a:t>357</a:t>
            </a:r>
          </a:p>
        </p:txBody>
      </p:sp>
    </p:spTree>
    <p:extLst>
      <p:ext uri="{BB962C8B-B14F-4D97-AF65-F5344CB8AC3E}">
        <p14:creationId xmlns:p14="http://schemas.microsoft.com/office/powerpoint/2010/main" val="3342302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inf and -inf are actually np.inf and -np.inf.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Therefore, we can find the number of rows with inf or -inf values by doing the following: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df.SNWD.isin</a:t>
            </a:r>
            <a:r>
              <a:rPr lang="en-US" sz="2667" kern="0" dirty="0">
                <a:solidFill>
                  <a:srgbClr val="ED7D31"/>
                </a:solidFill>
                <a:latin typeface="Arial"/>
                <a:cs typeface="Arial"/>
                <a:sym typeface="Arial"/>
              </a:rPr>
              <a:t>([-np.inf, np.inf])].shape[0]</a:t>
            </a:r>
          </a:p>
          <a:p>
            <a:pPr defTabSz="1219170">
              <a:buClr>
                <a:srgbClr val="000000"/>
              </a:buClr>
              <a:defRPr/>
            </a:pPr>
            <a:r>
              <a:rPr lang="en-US" sz="2667" kern="0" dirty="0">
                <a:solidFill>
                  <a:srgbClr val="ED7D31"/>
                </a:solidFill>
                <a:latin typeface="Arial"/>
                <a:cs typeface="Arial"/>
                <a:sym typeface="Arial"/>
              </a:rPr>
              <a:t>577</a:t>
            </a:r>
          </a:p>
        </p:txBody>
      </p:sp>
    </p:spTree>
    <p:extLst>
      <p:ext uri="{BB962C8B-B14F-4D97-AF65-F5344CB8AC3E}">
        <p14:creationId xmlns:p14="http://schemas.microsoft.com/office/powerpoint/2010/main" val="2491522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765307"/>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only tells us about a single column, though, so we could write a function that will use a dictionary comprehension to return the number of infinite values per column in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8E588E79-78A3-4D0E-A13E-D8E3E08F5C89}"/>
              </a:ext>
            </a:extLst>
          </p:cNvPr>
          <p:cNvPicPr>
            <a:picLocks noChangeAspect="1"/>
          </p:cNvPicPr>
          <p:nvPr/>
        </p:nvPicPr>
        <p:blipFill>
          <a:blip r:embed="rId3"/>
          <a:stretch>
            <a:fillRect/>
          </a:stretch>
        </p:blipFill>
        <p:spPr>
          <a:xfrm>
            <a:off x="2029329" y="3240154"/>
            <a:ext cx="8133343" cy="2492925"/>
          </a:xfrm>
          <a:prstGeom prst="rect">
            <a:avLst/>
          </a:prstGeom>
        </p:spPr>
      </p:pic>
    </p:spTree>
    <p:extLst>
      <p:ext uri="{BB962C8B-B14F-4D97-AF65-F5344CB8AC3E}">
        <p14:creationId xmlns:p14="http://schemas.microsoft.com/office/powerpoint/2010/main" val="1954633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49" y="196982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Using our function, we find that the SNWD column is the only column with infinite values, but the majority of the values in the column are infinite:</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BF06EDF8-9AE4-4741-BEB7-CDA5F7E6127B}"/>
              </a:ext>
            </a:extLst>
          </p:cNvPr>
          <p:cNvPicPr>
            <a:picLocks noChangeAspect="1"/>
          </p:cNvPicPr>
          <p:nvPr/>
        </p:nvPicPr>
        <p:blipFill>
          <a:blip r:embed="rId3"/>
          <a:stretch>
            <a:fillRect/>
          </a:stretch>
        </p:blipFill>
        <p:spPr>
          <a:xfrm>
            <a:off x="1625418" y="3723011"/>
            <a:ext cx="8941161" cy="1525435"/>
          </a:xfrm>
          <a:prstGeom prst="rect">
            <a:avLst/>
          </a:prstGeom>
        </p:spPr>
      </p:pic>
    </p:spTree>
    <p:extLst>
      <p:ext uri="{BB962C8B-B14F-4D97-AF65-F5344CB8AC3E}">
        <p14:creationId xmlns:p14="http://schemas.microsoft.com/office/powerpoint/2010/main" val="1758485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49" y="1969822"/>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In addition, we will use the T attribute to transpose the data for easier viewing:</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B60FAB40-43E2-45F9-8842-45F207DD4036}"/>
              </a:ext>
            </a:extLst>
          </p:cNvPr>
          <p:cNvPicPr>
            <a:picLocks noChangeAspect="1"/>
          </p:cNvPicPr>
          <p:nvPr/>
        </p:nvPicPr>
        <p:blipFill>
          <a:blip r:embed="rId3"/>
          <a:stretch>
            <a:fillRect/>
          </a:stretch>
        </p:blipFill>
        <p:spPr>
          <a:xfrm>
            <a:off x="2271399" y="3268611"/>
            <a:ext cx="7649196" cy="2183333"/>
          </a:xfrm>
          <a:prstGeom prst="rect">
            <a:avLst/>
          </a:prstGeom>
        </p:spPr>
      </p:pic>
    </p:spTree>
    <p:extLst>
      <p:ext uri="{BB962C8B-B14F-4D97-AF65-F5344CB8AC3E}">
        <p14:creationId xmlns:p14="http://schemas.microsoft.com/office/powerpoint/2010/main" val="1765161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49" y="196982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 They most certainly aren't that, but we can't decide what they should be, so it's probably best to leave them alone or not look at this column:</a:t>
            </a:r>
            <a:endParaRPr lang="en-US" sz="2667" kern="0" dirty="0">
              <a:solidFill>
                <a:srgbClr val="ED7D31"/>
              </a:solidFill>
              <a:latin typeface="Arial"/>
              <a:cs typeface="Arial"/>
              <a:sym typeface="Arial"/>
            </a:endParaRPr>
          </a:p>
        </p:txBody>
      </p:sp>
      <p:pic>
        <p:nvPicPr>
          <p:cNvPr id="14" name="Picture 13">
            <a:extLst>
              <a:ext uri="{FF2B5EF4-FFF2-40B4-BE49-F238E27FC236}">
                <a16:creationId xmlns:a16="http://schemas.microsoft.com/office/drawing/2014/main" id="{AE309207-8598-47D1-8A28-4522C6EA35B4}"/>
              </a:ext>
            </a:extLst>
          </p:cNvPr>
          <p:cNvPicPr>
            <a:picLocks noChangeAspect="1"/>
          </p:cNvPicPr>
          <p:nvPr/>
        </p:nvPicPr>
        <p:blipFill>
          <a:blip r:embed="rId3"/>
          <a:stretch>
            <a:fillRect/>
          </a:stretch>
        </p:blipFill>
        <p:spPr>
          <a:xfrm>
            <a:off x="766913" y="3640830"/>
            <a:ext cx="10658168" cy="1668012"/>
          </a:xfrm>
          <a:prstGeom prst="rect">
            <a:avLst/>
          </a:prstGeom>
        </p:spPr>
      </p:pic>
    </p:spTree>
    <p:extLst>
      <p:ext uri="{BB962C8B-B14F-4D97-AF65-F5344CB8AC3E}">
        <p14:creationId xmlns:p14="http://schemas.microsoft.com/office/powerpoint/2010/main" val="2683851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are working with a year of data, but somehow, we have 765 rows, so we should check why. </a:t>
            </a:r>
          </a:p>
          <a:p>
            <a:pPr defTabSz="1219170">
              <a:buClr>
                <a:srgbClr val="000000"/>
              </a:buCl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only columns we have yet to inspect are the date and station columns.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describe() method to see the summary statistics for them:</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df.describe</a:t>
            </a:r>
            <a:r>
              <a:rPr lang="en-US" sz="2667" kern="0" dirty="0">
                <a:solidFill>
                  <a:srgbClr val="ED7D31"/>
                </a:solidFill>
                <a:latin typeface="Arial"/>
                <a:cs typeface="Arial"/>
                <a:sym typeface="Arial"/>
              </a:rPr>
              <a:t>(include='object')</a:t>
            </a:r>
          </a:p>
        </p:txBody>
      </p:sp>
    </p:spTree>
    <p:extLst>
      <p:ext uri="{BB962C8B-B14F-4D97-AF65-F5344CB8AC3E}">
        <p14:creationId xmlns:p14="http://schemas.microsoft.com/office/powerpoint/2010/main" val="1287942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We also know that ? occurs 367 times (765 - 398), without the need to use value_counts():</a:t>
            </a:r>
            <a:endParaRPr lang="en-US" sz="2667" kern="0" dirty="0">
              <a:solidFill>
                <a:srgbClr val="ED7D31"/>
              </a:solidFill>
              <a:latin typeface="Arial"/>
              <a:cs typeface="Arial"/>
              <a:sym typeface="Arial"/>
            </a:endParaRPr>
          </a:p>
        </p:txBody>
      </p:sp>
      <p:pic>
        <p:nvPicPr>
          <p:cNvPr id="15" name="Picture 14">
            <a:extLst>
              <a:ext uri="{FF2B5EF4-FFF2-40B4-BE49-F238E27FC236}">
                <a16:creationId xmlns:a16="http://schemas.microsoft.com/office/drawing/2014/main" id="{AB3685DA-2638-4325-B100-5C3C766E335B}"/>
              </a:ext>
            </a:extLst>
          </p:cNvPr>
          <p:cNvPicPr>
            <a:picLocks noChangeAspect="1"/>
          </p:cNvPicPr>
          <p:nvPr/>
        </p:nvPicPr>
        <p:blipFill>
          <a:blip r:embed="rId3"/>
          <a:stretch>
            <a:fillRect/>
          </a:stretch>
        </p:blipFill>
        <p:spPr>
          <a:xfrm>
            <a:off x="970116" y="2892737"/>
            <a:ext cx="10251768" cy="3206041"/>
          </a:xfrm>
          <a:prstGeom prst="rect">
            <a:avLst/>
          </a:prstGeom>
        </p:spPr>
      </p:pic>
    </p:spTree>
    <p:extLst>
      <p:ext uri="{BB962C8B-B14F-4D97-AF65-F5344CB8AC3E}">
        <p14:creationId xmlns:p14="http://schemas.microsoft.com/office/powerpoint/2010/main" val="3272043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15148"/>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the result of the duplicated() method as a Boolean mask to find the duplicate rows: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df.duplicated</a:t>
            </a:r>
            <a:r>
              <a:rPr lang="en-US" sz="2667" kern="0" dirty="0">
                <a:solidFill>
                  <a:srgbClr val="ED7D31"/>
                </a:solidFill>
                <a:latin typeface="Arial"/>
                <a:cs typeface="Arial"/>
                <a:sym typeface="Arial"/>
              </a:rPr>
              <a:t>()].shape[0]</a:t>
            </a:r>
          </a:p>
          <a:p>
            <a:pPr defTabSz="1219170">
              <a:buClr>
                <a:srgbClr val="000000"/>
              </a:buClr>
              <a:defRPr/>
            </a:pPr>
            <a:r>
              <a:rPr lang="en-US" sz="2667" kern="0" dirty="0">
                <a:solidFill>
                  <a:srgbClr val="ED7D31"/>
                </a:solidFill>
                <a:latin typeface="Arial"/>
                <a:cs typeface="Arial"/>
                <a:sym typeface="Arial"/>
              </a:rPr>
              <a:t>284</a:t>
            </a:r>
          </a:p>
        </p:txBody>
      </p:sp>
    </p:spTree>
    <p:extLst>
      <p:ext uri="{BB962C8B-B14F-4D97-AF65-F5344CB8AC3E}">
        <p14:creationId xmlns:p14="http://schemas.microsoft.com/office/powerpoint/2010/main" val="69866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Renaming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4044"/>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 API endpoint we used could return data of any units and category, it had to call that column value.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only pulled temperature data in Celsius, so all our observations have the same units.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means that we can rename the value column so that it's clear what data we are working with:</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df.columns</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Index(['date', 'datatype', 'station', 'attributes', 'value'],</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spTree>
    <p:extLst>
      <p:ext uri="{BB962C8B-B14F-4D97-AF65-F5344CB8AC3E}">
        <p14:creationId xmlns:p14="http://schemas.microsoft.com/office/powerpoint/2010/main" val="654757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However, if we pass in keep=False, we will get all the rows that are present more than once, not just each additional appearance they make: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df.duplicated</a:t>
            </a:r>
            <a:r>
              <a:rPr lang="en-US" sz="2667" kern="0" dirty="0">
                <a:solidFill>
                  <a:srgbClr val="ED7D31"/>
                </a:solidFill>
                <a:latin typeface="Arial"/>
                <a:cs typeface="Arial"/>
                <a:sym typeface="Arial"/>
              </a:rPr>
              <a:t>(keep=False)].shape[0] </a:t>
            </a:r>
          </a:p>
          <a:p>
            <a:pPr defTabSz="1219170">
              <a:buClr>
                <a:srgbClr val="000000"/>
              </a:buClr>
              <a:defRPr/>
            </a:pPr>
            <a:r>
              <a:rPr lang="en-US" sz="2667" kern="0" dirty="0">
                <a:solidFill>
                  <a:srgbClr val="ED7D31"/>
                </a:solidFill>
                <a:latin typeface="Arial"/>
                <a:cs typeface="Arial"/>
                <a:sym typeface="Arial"/>
              </a:rPr>
              <a:t>482</a:t>
            </a:r>
          </a:p>
        </p:txBody>
      </p:sp>
    </p:spTree>
    <p:extLst>
      <p:ext uri="{BB962C8B-B14F-4D97-AF65-F5344CB8AC3E}">
        <p14:creationId xmlns:p14="http://schemas.microsoft.com/office/powerpoint/2010/main" val="2437678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However, we don't know if this is actually a problem:</a:t>
            </a: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df.duplicated</a:t>
            </a:r>
            <a:r>
              <a:rPr lang="en-US" sz="2667" kern="0" dirty="0">
                <a:solidFill>
                  <a:srgbClr val="ED7D31"/>
                </a:solidFill>
                <a:latin typeface="Arial"/>
                <a:cs typeface="Arial"/>
                <a:sym typeface="Arial"/>
              </a:rPr>
              <a:t>(['date', 'station'])].shape[0]</a:t>
            </a:r>
          </a:p>
          <a:p>
            <a:pPr defTabSz="1219170">
              <a:buClr>
                <a:srgbClr val="000000"/>
              </a:buClr>
              <a:defRPr/>
            </a:pPr>
            <a:r>
              <a:rPr lang="en-US" sz="2667" kern="0" dirty="0">
                <a:solidFill>
                  <a:srgbClr val="ED7D31"/>
                </a:solidFill>
                <a:latin typeface="Arial"/>
                <a:cs typeface="Arial"/>
                <a:sym typeface="Arial"/>
              </a:rPr>
              <a:t>284</a:t>
            </a:r>
          </a:p>
          <a:p>
            <a:pPr defTabSz="1219170">
              <a:buClr>
                <a:srgbClr val="000000"/>
              </a:buClr>
              <a:defRPr/>
            </a:pPr>
            <a:endParaRPr lang="en-US" sz="2667" kern="0" dirty="0">
              <a:solidFill>
                <a:srgbClr val="ED7D31"/>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let's examine a few of the duplicated rows:</a:t>
            </a: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df.duplicated</a:t>
            </a:r>
            <a:r>
              <a:rPr lang="en-US" sz="2667" kern="0" dirty="0">
                <a:solidFill>
                  <a:srgbClr val="ED7D31"/>
                </a:solidFill>
                <a:latin typeface="Arial"/>
                <a:cs typeface="Arial"/>
                <a:sym typeface="Arial"/>
              </a:rPr>
              <a:t>()].head()</a:t>
            </a:r>
          </a:p>
        </p:txBody>
      </p:sp>
    </p:spTree>
    <p:extLst>
      <p:ext uri="{BB962C8B-B14F-4D97-AF65-F5344CB8AC3E}">
        <p14:creationId xmlns:p14="http://schemas.microsoft.com/office/powerpoint/2010/main" val="3072261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Finding the problematic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87410"/>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Just looking at the first five rows shows us that some rows are repeated at least three times.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that the default behavior of duplicated() is to not show the first occurrence, which means that rows 1 and 2 have another matching value in the data (same for rows 5 and 6):</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DE73841A-10F1-426B-8317-4F777360B51B}"/>
              </a:ext>
            </a:extLst>
          </p:cNvPr>
          <p:cNvPicPr>
            <a:picLocks noChangeAspect="1"/>
          </p:cNvPicPr>
          <p:nvPr/>
        </p:nvPicPr>
        <p:blipFill>
          <a:blip r:embed="rId3"/>
          <a:stretch>
            <a:fillRect/>
          </a:stretch>
        </p:blipFill>
        <p:spPr>
          <a:xfrm>
            <a:off x="1225755" y="3775814"/>
            <a:ext cx="9740491" cy="2203908"/>
          </a:xfrm>
          <a:prstGeom prst="rect">
            <a:avLst/>
          </a:prstGeom>
        </p:spPr>
      </p:pic>
    </p:spTree>
    <p:extLst>
      <p:ext uri="{BB962C8B-B14F-4D97-AF65-F5344CB8AC3E}">
        <p14:creationId xmlns:p14="http://schemas.microsoft.com/office/powerpoint/2010/main" val="2385342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1"/>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If we then decide to remove duplicate rows using the date column and keep the data for the station that wasn't ?, in the case of duplicates, we will lose all data we have for the WESF column because the ? station is the only one reporting WESF measurements: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df[</a:t>
            </a:r>
            <a:r>
              <a:rPr lang="en-US" sz="2667" kern="0" dirty="0" err="1">
                <a:solidFill>
                  <a:srgbClr val="ED7D31"/>
                </a:solidFill>
                <a:latin typeface="Arial"/>
                <a:cs typeface="Arial"/>
                <a:sym typeface="Arial"/>
              </a:rPr>
              <a:t>df.WESF.notna</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station.unique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array(['?'],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spTree>
    <p:extLst>
      <p:ext uri="{BB962C8B-B14F-4D97-AF65-F5344CB8AC3E}">
        <p14:creationId xmlns:p14="http://schemas.microsoft.com/office/powerpoint/2010/main" val="80312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One satisfactory solution in this case may be to carry out the following actions: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Perform type conversion on the date column:</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df.date</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pd.to_datetime</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df.date</a:t>
            </a:r>
            <a:r>
              <a:rPr lang="en-US" sz="2667" kern="0" dirty="0">
                <a:solidFill>
                  <a:srgbClr val="ED7D31"/>
                </a:solidFill>
                <a:latin typeface="Arial"/>
                <a:cs typeface="Arial"/>
                <a:sym typeface="Arial"/>
              </a:rPr>
              <a:t>)</a:t>
            </a:r>
          </a:p>
          <a:p>
            <a:pPr defTabSz="1219170">
              <a:buClr>
                <a:srgbClr val="000000"/>
              </a:buClr>
              <a:defRPr/>
            </a:pPr>
            <a:endParaRPr lang="en-US" sz="2667" kern="0" dirty="0">
              <a:solidFill>
                <a:srgbClr val="ED7D31"/>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Save the WESF column as a series:</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station_qm_wesf</a:t>
            </a:r>
            <a:r>
              <a:rPr lang="en-US" sz="2667" kern="0" dirty="0">
                <a:solidFill>
                  <a:srgbClr val="ED7D31"/>
                </a:solidFill>
                <a:latin typeface="Arial"/>
                <a:cs typeface="Arial"/>
                <a:sym typeface="Arial"/>
              </a:rPr>
              <a:t> = df[</a:t>
            </a:r>
            <a:r>
              <a:rPr lang="en-US" sz="2667" kern="0" dirty="0" err="1">
                <a:solidFill>
                  <a:srgbClr val="ED7D31"/>
                </a:solidFill>
                <a:latin typeface="Arial"/>
                <a:cs typeface="Arial"/>
                <a:sym typeface="Arial"/>
              </a:rPr>
              <a:t>df.station</a:t>
            </a:r>
            <a:r>
              <a:rPr lang="en-US" sz="2667" kern="0" dirty="0">
                <a:solidFill>
                  <a:srgbClr val="ED7D31"/>
                </a:solidFill>
                <a:latin typeface="Arial"/>
                <a:cs typeface="Arial"/>
                <a:sym typeface="Arial"/>
              </a:rPr>
              <a:t> ==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drop_duplicates</a:t>
            </a:r>
            <a:r>
              <a:rPr lang="en-US" sz="2667" kern="0" dirty="0">
                <a:solidFill>
                  <a:srgbClr val="ED7D31"/>
                </a:solidFill>
                <a:latin typeface="Arial"/>
                <a:cs typeface="Arial"/>
                <a:sym typeface="Arial"/>
              </a:rPr>
              <a:t>('date').</a:t>
            </a:r>
            <a:r>
              <a:rPr lang="en-US" sz="2667" kern="0" dirty="0" err="1">
                <a:solidFill>
                  <a:srgbClr val="ED7D31"/>
                </a:solidFill>
                <a:latin typeface="Arial"/>
                <a:cs typeface="Arial"/>
                <a:sym typeface="Arial"/>
              </a:rPr>
              <a:t>set_index</a:t>
            </a:r>
            <a:r>
              <a:rPr lang="en-US" sz="2667" kern="0" dirty="0">
                <a:solidFill>
                  <a:srgbClr val="ED7D31"/>
                </a:solidFill>
                <a:latin typeface="Arial"/>
                <a:cs typeface="Arial"/>
                <a:sym typeface="Arial"/>
              </a:rPr>
              <a:t>('date').WESF</a:t>
            </a:r>
          </a:p>
        </p:txBody>
      </p:sp>
    </p:spTree>
    <p:extLst>
      <p:ext uri="{BB962C8B-B14F-4D97-AF65-F5344CB8AC3E}">
        <p14:creationId xmlns:p14="http://schemas.microsoft.com/office/powerpoint/2010/main" val="2631886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5"/>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Sort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by the station column in descending order to put the station with no ID (?) last: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df.sort_values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'station', ascending=False,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4213197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94956"/>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Remove rows that are duplicated based on the date, keeping the first occurrences, which will be ones where the station column has an ID (if that station has measurements).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df.drop_duplicates</a:t>
            </a:r>
            <a:r>
              <a:rPr lang="en-US" sz="2667" kern="0" dirty="0">
                <a:solidFill>
                  <a:srgbClr val="ED7D31"/>
                </a:solidFill>
                <a:latin typeface="Arial"/>
                <a:cs typeface="Arial"/>
                <a:sym typeface="Arial"/>
              </a:rPr>
              <a:t>('date')</a:t>
            </a:r>
          </a:p>
        </p:txBody>
      </p:sp>
    </p:spTree>
    <p:extLst>
      <p:ext uri="{BB962C8B-B14F-4D97-AF65-F5344CB8AC3E}">
        <p14:creationId xmlns:p14="http://schemas.microsoft.com/office/powerpoint/2010/main" val="685746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15149"/>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Drop the station column and set the index to the date column (so that it matches the WESF data):</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df_deduped.drop</a:t>
            </a:r>
            <a:r>
              <a:rPr lang="en-US" sz="2667" kern="0" dirty="0">
                <a:solidFill>
                  <a:srgbClr val="ED7D31"/>
                </a:solidFill>
                <a:latin typeface="Arial"/>
                <a:cs typeface="Arial"/>
                <a:sym typeface="Arial"/>
              </a:rPr>
              <a:t>(columns='station')\</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set_index</a:t>
            </a:r>
            <a:r>
              <a:rPr lang="en-US" sz="2667" kern="0" dirty="0">
                <a:solidFill>
                  <a:srgbClr val="ED7D31"/>
                </a:solidFill>
                <a:latin typeface="Arial"/>
                <a:cs typeface="Arial"/>
                <a:sym typeface="Arial"/>
              </a:rPr>
              <a:t>('date').</a:t>
            </a:r>
            <a:r>
              <a:rPr lang="en-US" sz="2667" kern="0" dirty="0" err="1">
                <a:solidFill>
                  <a:srgbClr val="ED7D31"/>
                </a:solidFill>
                <a:latin typeface="Arial"/>
                <a:cs typeface="Arial"/>
                <a:sym typeface="Arial"/>
              </a:rPr>
              <a:t>sort_index</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1207562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both </a:t>
            </a:r>
            <a:r>
              <a:rPr lang="en-US" sz="2667" kern="0" dirty="0" err="1">
                <a:solidFill>
                  <a:srgbClr val="000000"/>
                </a:solidFill>
                <a:latin typeface="Arial"/>
                <a:cs typeface="Arial"/>
                <a:sym typeface="Arial"/>
              </a:rPr>
              <a:t>df_deduped</a:t>
            </a:r>
            <a:r>
              <a:rPr lang="en-US" sz="2667" kern="0" dirty="0">
                <a:solidFill>
                  <a:srgbClr val="000000"/>
                </a:solidFill>
                <a:latin typeface="Arial"/>
                <a:cs typeface="Arial"/>
                <a:sym typeface="Arial"/>
              </a:rPr>
              <a:t> and </a:t>
            </a:r>
            <a:r>
              <a:rPr lang="en-US" sz="2667" kern="0" dirty="0" err="1">
                <a:solidFill>
                  <a:srgbClr val="000000"/>
                </a:solidFill>
                <a:latin typeface="Arial"/>
                <a:cs typeface="Arial"/>
                <a:sym typeface="Arial"/>
              </a:rPr>
              <a:t>station_qm_wesf</a:t>
            </a:r>
            <a:r>
              <a:rPr lang="en-US" sz="2667" kern="0" dirty="0">
                <a:solidFill>
                  <a:srgbClr val="000000"/>
                </a:solidFill>
                <a:latin typeface="Arial"/>
                <a:cs typeface="Arial"/>
                <a:sym typeface="Arial"/>
              </a:rPr>
              <a:t> are using the date as the index, the values are properly matched to the appropriate date:</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df_deduped.assign</a:t>
            </a:r>
            <a:r>
              <a:rPr lang="en-US" sz="2667" kern="0" dirty="0">
                <a:solidFill>
                  <a:srgbClr val="ED7D31"/>
                </a:solidFill>
                <a:latin typeface="Arial"/>
                <a:cs typeface="Arial"/>
                <a:sym typeface="Arial"/>
              </a:rPr>
              <a:t>(WESF= </a:t>
            </a:r>
          </a:p>
          <a:p>
            <a:pPr defTabSz="1219170">
              <a:buClr>
                <a:srgbClr val="000000"/>
              </a:buClr>
              <a:defRPr/>
            </a:pPr>
            <a:r>
              <a:rPr lang="en-US" sz="2667" kern="0" dirty="0">
                <a:solidFill>
                  <a:srgbClr val="ED7D31"/>
                </a:solidFill>
                <a:latin typeface="Arial"/>
                <a:cs typeface="Arial"/>
                <a:sym typeface="Arial"/>
              </a:rPr>
              <a:t>...     lambda x: </a:t>
            </a:r>
            <a:r>
              <a:rPr lang="en-US" sz="2667" kern="0" dirty="0" err="1">
                <a:solidFill>
                  <a:srgbClr val="ED7D31"/>
                </a:solidFill>
                <a:latin typeface="Arial"/>
                <a:cs typeface="Arial"/>
                <a:sym typeface="Arial"/>
              </a:rPr>
              <a:t>x.WESF.combine_first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station_qm_wesf</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090481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take a look at the result using the aforementioned implementation: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df_deduped.shape</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(324, 8)</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384475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Renaming columns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4976" y="1484043"/>
            <a:ext cx="10462048"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DataFrame class has a rename() method that takes a dictionary mapping the old column name to the new column name.</a:t>
            </a:r>
          </a:p>
          <a:p>
            <a:pPr defTabSz="1219170">
              <a:buClr>
                <a:srgbClr val="000000"/>
              </a:buClr>
              <a:defRPr/>
            </a:pP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addition to renaming the value column, let's rename the attributes column to flags since the API documentation mentions that that column contains flags for information about data collection:</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df.rename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columns={'value': '</a:t>
            </a:r>
            <a:r>
              <a:rPr lang="en-US" sz="2667" kern="0" dirty="0" err="1">
                <a:solidFill>
                  <a:srgbClr val="ED7D31"/>
                </a:solidFill>
                <a:latin typeface="Arial"/>
                <a:cs typeface="Arial"/>
                <a:sym typeface="Arial"/>
              </a:rPr>
              <a:t>temp_C</a:t>
            </a:r>
            <a:r>
              <a:rPr lang="en-US" sz="2667" kern="0" dirty="0">
                <a:solidFill>
                  <a:srgbClr val="ED7D31"/>
                </a:solidFill>
                <a:latin typeface="Arial"/>
                <a:cs typeface="Arial"/>
                <a:sym typeface="Arial"/>
              </a:rPr>
              <a:t>', 'attributes': 'flags'},</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4233815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44016"/>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are now left with 324 rows—one for each unique date in our data.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were able to save the WESF column by putting it alongside the data from the other station:</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B9EBCACA-B9F2-482D-ABC0-AB9D44E71FF8}"/>
              </a:ext>
            </a:extLst>
          </p:cNvPr>
          <p:cNvPicPr>
            <a:picLocks noChangeAspect="1"/>
          </p:cNvPicPr>
          <p:nvPr/>
        </p:nvPicPr>
        <p:blipFill>
          <a:blip r:embed="rId3"/>
          <a:stretch>
            <a:fillRect/>
          </a:stretch>
        </p:blipFill>
        <p:spPr>
          <a:xfrm>
            <a:off x="2228646" y="3330703"/>
            <a:ext cx="7734709" cy="2871484"/>
          </a:xfrm>
          <a:prstGeom prst="rect">
            <a:avLst/>
          </a:prstGeom>
        </p:spPr>
      </p:pic>
    </p:spTree>
    <p:extLst>
      <p:ext uri="{BB962C8B-B14F-4D97-AF65-F5344CB8AC3E}">
        <p14:creationId xmlns:p14="http://schemas.microsoft.com/office/powerpoint/2010/main" val="1803721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drop all the rows with any null data (this doesn't have to be true for all the columns of the row, so be careful), we use the </a:t>
            </a:r>
            <a:r>
              <a:rPr lang="en-US" sz="2667" kern="0" dirty="0" err="1">
                <a:solidFill>
                  <a:srgbClr val="000000"/>
                </a:solidFill>
                <a:latin typeface="Arial"/>
                <a:cs typeface="Arial"/>
                <a:sym typeface="Arial"/>
              </a:rPr>
              <a:t>dropna</a:t>
            </a:r>
            <a:r>
              <a:rPr lang="en-US" sz="2667" kern="0" dirty="0">
                <a:solidFill>
                  <a:srgbClr val="000000"/>
                </a:solidFill>
                <a:latin typeface="Arial"/>
                <a:cs typeface="Arial"/>
                <a:sym typeface="Arial"/>
              </a:rPr>
              <a:t>() method; in our case, this leaves us with just 4 rows: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df_deduped.dropna</a:t>
            </a:r>
            <a:r>
              <a:rPr lang="en-US" sz="2667" kern="0" dirty="0">
                <a:solidFill>
                  <a:srgbClr val="ED7D31"/>
                </a:solidFill>
                <a:latin typeface="Arial"/>
                <a:cs typeface="Arial"/>
                <a:sym typeface="Arial"/>
              </a:rPr>
              <a:t>().shape</a:t>
            </a:r>
          </a:p>
          <a:p>
            <a:pPr defTabSz="1219170">
              <a:buClr>
                <a:srgbClr val="000000"/>
              </a:buClr>
              <a:defRPr/>
            </a:pPr>
            <a:r>
              <a:rPr lang="en-US" sz="2667" kern="0" dirty="0">
                <a:solidFill>
                  <a:srgbClr val="ED7D31"/>
                </a:solidFill>
                <a:latin typeface="Arial"/>
                <a:cs typeface="Arial"/>
                <a:sym typeface="Arial"/>
              </a:rPr>
              <a:t>(4, 8)</a:t>
            </a:r>
          </a:p>
        </p:txBody>
      </p:sp>
    </p:spTree>
    <p:extLst>
      <p:ext uri="{BB962C8B-B14F-4D97-AF65-F5344CB8AC3E}">
        <p14:creationId xmlns:p14="http://schemas.microsoft.com/office/powerpoint/2010/main" val="19488367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change the default behavior to only drop a row if all the columns are null with the how argument, except this doesn't get rid of anything: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df_deduped.dropna</a:t>
            </a:r>
            <a:r>
              <a:rPr lang="en-US" sz="2667" kern="0" dirty="0">
                <a:solidFill>
                  <a:srgbClr val="ED7D31"/>
                </a:solidFill>
                <a:latin typeface="Arial"/>
                <a:cs typeface="Arial"/>
                <a:sym typeface="Arial"/>
              </a:rPr>
              <a:t>(how='all').shape # default is 'any'</a:t>
            </a:r>
          </a:p>
          <a:p>
            <a:pPr defTabSz="1219170">
              <a:buClr>
                <a:srgbClr val="000000"/>
              </a:buClr>
              <a:defRPr/>
            </a:pPr>
            <a:r>
              <a:rPr lang="en-US" sz="2667" kern="0" dirty="0">
                <a:solidFill>
                  <a:srgbClr val="ED7D31"/>
                </a:solidFill>
                <a:latin typeface="Arial"/>
                <a:cs typeface="Arial"/>
                <a:sym typeface="Arial"/>
              </a:rPr>
              <a:t>(324, 8)</a:t>
            </a:r>
          </a:p>
        </p:txBody>
      </p:sp>
    </p:spTree>
    <p:extLst>
      <p:ext uri="{BB962C8B-B14F-4D97-AF65-F5344CB8AC3E}">
        <p14:creationId xmlns:p14="http://schemas.microsoft.com/office/powerpoint/2010/main" val="2435958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4"/>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can be achieved with the subset argument: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df_deduped.dropna</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how='all', subset=['</a:t>
            </a:r>
            <a:r>
              <a:rPr lang="en-US" sz="2667" kern="0" dirty="0" err="1">
                <a:solidFill>
                  <a:srgbClr val="ED7D31"/>
                </a:solidFill>
                <a:latin typeface="Arial"/>
                <a:cs typeface="Arial"/>
                <a:sym typeface="Arial"/>
              </a:rPr>
              <a:t>inclement_weather</a:t>
            </a:r>
            <a:r>
              <a:rPr lang="en-US" sz="2667" kern="0" dirty="0">
                <a:solidFill>
                  <a:srgbClr val="ED7D31"/>
                </a:solidFill>
                <a:latin typeface="Arial"/>
                <a:cs typeface="Arial"/>
                <a:sym typeface="Arial"/>
              </a:rPr>
              <a:t>', 'SNOW', 'SNWD']</a:t>
            </a:r>
          </a:p>
          <a:p>
            <a:pPr defTabSz="1219170">
              <a:buClr>
                <a:srgbClr val="000000"/>
              </a:buClr>
              <a:defRPr/>
            </a:pPr>
            <a:r>
              <a:rPr lang="en-US" sz="2667" kern="0" dirty="0">
                <a:solidFill>
                  <a:srgbClr val="ED7D31"/>
                </a:solidFill>
                <a:latin typeface="Arial"/>
                <a:cs typeface="Arial"/>
                <a:sym typeface="Arial"/>
              </a:rPr>
              <a:t>... ).shape</a:t>
            </a:r>
          </a:p>
          <a:p>
            <a:pPr defTabSz="1219170">
              <a:buClr>
                <a:srgbClr val="000000"/>
              </a:buClr>
              <a:defRPr/>
            </a:pPr>
            <a:r>
              <a:rPr lang="en-US" sz="2667" kern="0" dirty="0">
                <a:solidFill>
                  <a:srgbClr val="ED7D31"/>
                </a:solidFill>
                <a:latin typeface="Arial"/>
                <a:cs typeface="Arial"/>
                <a:sym typeface="Arial"/>
              </a:rPr>
              <a:t>(293, 8)</a:t>
            </a:r>
          </a:p>
        </p:txBody>
      </p:sp>
    </p:spTree>
    <p:extLst>
      <p:ext uri="{BB962C8B-B14F-4D97-AF65-F5344CB8AC3E}">
        <p14:creationId xmlns:p14="http://schemas.microsoft.com/office/powerpoint/2010/main" val="433315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example, if we say that at least 75% of the rows must be null to drop the column, we will drop the WESF column: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df_deduped.dropna</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axis='columns', </a:t>
            </a:r>
          </a:p>
          <a:p>
            <a:pPr defTabSz="1219170">
              <a:buClr>
                <a:srgbClr val="000000"/>
              </a:buClr>
              <a:defRPr/>
            </a:pPr>
            <a:r>
              <a:rPr lang="en-US" sz="2667" kern="0" dirty="0">
                <a:solidFill>
                  <a:srgbClr val="ED7D31"/>
                </a:solidFill>
                <a:latin typeface="Arial"/>
                <a:cs typeface="Arial"/>
                <a:sym typeface="Arial"/>
              </a:rPr>
              <a:t>...     thresh=</a:t>
            </a:r>
            <a:r>
              <a:rPr lang="en-US" sz="2667" kern="0" dirty="0" err="1">
                <a:solidFill>
                  <a:srgbClr val="ED7D31"/>
                </a:solidFill>
                <a:latin typeface="Arial"/>
                <a:cs typeface="Arial"/>
                <a:sym typeface="Arial"/>
              </a:rPr>
              <a:t>df_deduped.shape</a:t>
            </a:r>
            <a:r>
              <a:rPr lang="en-US" sz="2667" kern="0" dirty="0">
                <a:solidFill>
                  <a:srgbClr val="ED7D31"/>
                </a:solidFill>
                <a:latin typeface="Arial"/>
                <a:cs typeface="Arial"/>
                <a:sym typeface="Arial"/>
              </a:rPr>
              <a:t>[0] * .75 # 75% of rows</a:t>
            </a:r>
          </a:p>
          <a:p>
            <a:pPr defTabSz="1219170">
              <a:buClr>
                <a:srgbClr val="000000"/>
              </a:buClr>
              <a:defRPr/>
            </a:pPr>
            <a:r>
              <a:rPr lang="en-US" sz="2667" kern="0" dirty="0">
                <a:solidFill>
                  <a:srgbClr val="ED7D31"/>
                </a:solidFill>
                <a:latin typeface="Arial"/>
                <a:cs typeface="Arial"/>
                <a:sym typeface="Arial"/>
              </a:rPr>
              <a:t>... ).columns</a:t>
            </a:r>
          </a:p>
          <a:p>
            <a:pPr defTabSz="1219170">
              <a:buClr>
                <a:srgbClr val="000000"/>
              </a:buClr>
              <a:defRPr/>
            </a:pPr>
            <a:r>
              <a:rPr lang="en-US" sz="2667" kern="0" dirty="0">
                <a:solidFill>
                  <a:srgbClr val="ED7D31"/>
                </a:solidFill>
                <a:latin typeface="Arial"/>
                <a:cs typeface="Arial"/>
                <a:sym typeface="Arial"/>
              </a:rPr>
              <a:t>Index(['PRCP', 'SNOW', 'SNWD', 'TMAX', 'TMIN', 'TOBS',</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inclement_weather</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a:t>
            </a:r>
          </a:p>
        </p:txBody>
      </p:sp>
    </p:spTree>
    <p:extLst>
      <p:ext uri="{BB962C8B-B14F-4D97-AF65-F5344CB8AC3E}">
        <p14:creationId xmlns:p14="http://schemas.microsoft.com/office/powerpoint/2010/main" val="11937883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15149"/>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this can be done in-place (again, as a general rule of thumb, we should use caution with in-place operations):</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df_deduped.loc</a:t>
            </a:r>
            <a:r>
              <a:rPr lang="en-US" sz="2667" kern="0" dirty="0">
                <a:solidFill>
                  <a:srgbClr val="ED7D31"/>
                </a:solidFill>
                <a:latin typeface="Arial"/>
                <a:cs typeface="Arial"/>
                <a:sym typeface="Arial"/>
              </a:rPr>
              <a:t>[:,'WESF'].</a:t>
            </a:r>
            <a:r>
              <a:rPr lang="en-US" sz="2667" kern="0" dirty="0" err="1">
                <a:solidFill>
                  <a:srgbClr val="ED7D31"/>
                </a:solidFill>
                <a:latin typeface="Arial"/>
                <a:cs typeface="Arial"/>
                <a:sym typeface="Arial"/>
              </a:rPr>
              <a:t>fillna</a:t>
            </a:r>
            <a:r>
              <a:rPr lang="en-US" sz="2667" kern="0" dirty="0">
                <a:solidFill>
                  <a:srgbClr val="ED7D31"/>
                </a:solidFill>
                <a:latin typeface="Arial"/>
                <a:cs typeface="Arial"/>
                <a:sym typeface="Arial"/>
              </a:rPr>
              <a:t>(0,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387724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1924798"/>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WESF column no longer contains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values:</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D158C615-8D3F-4977-96E5-568169A3DD81}"/>
              </a:ext>
            </a:extLst>
          </p:cNvPr>
          <p:cNvPicPr>
            <a:picLocks noChangeAspect="1"/>
          </p:cNvPicPr>
          <p:nvPr/>
        </p:nvPicPr>
        <p:blipFill>
          <a:blip r:embed="rId3"/>
          <a:stretch>
            <a:fillRect/>
          </a:stretch>
        </p:blipFill>
        <p:spPr>
          <a:xfrm>
            <a:off x="1796025" y="2725066"/>
            <a:ext cx="8599948" cy="3161401"/>
          </a:xfrm>
          <a:prstGeom prst="rect">
            <a:avLst/>
          </a:prstGeom>
        </p:spPr>
      </p:pic>
    </p:spTree>
    <p:extLst>
      <p:ext uri="{BB962C8B-B14F-4D97-AF65-F5344CB8AC3E}">
        <p14:creationId xmlns:p14="http://schemas.microsoft.com/office/powerpoint/2010/main" val="3378210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8"/>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also do so for TMIN, which currently uses -40°C for its placeholder, despite the coldest temperature ever recorded in NYC being -15°F (-26.1°C) on February 9, 1934 (https://www.weather.gov/media/okx/Climate/CentralPark/extremes.pdf):</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df_deduped.assign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TMAX=lambda x: </a:t>
            </a:r>
            <a:r>
              <a:rPr lang="en-US" sz="2667" kern="0" dirty="0" err="1">
                <a:solidFill>
                  <a:srgbClr val="ED7D31"/>
                </a:solidFill>
                <a:latin typeface="Arial"/>
                <a:cs typeface="Arial"/>
                <a:sym typeface="Arial"/>
              </a:rPr>
              <a:t>x.TMAX.replace</a:t>
            </a:r>
            <a:r>
              <a:rPr lang="en-US" sz="2667" kern="0" dirty="0">
                <a:solidFill>
                  <a:srgbClr val="ED7D31"/>
                </a:solidFill>
                <a:latin typeface="Arial"/>
                <a:cs typeface="Arial"/>
                <a:sym typeface="Arial"/>
              </a:rPr>
              <a:t>(5505, </a:t>
            </a:r>
            <a:r>
              <a:rPr lang="en-US" sz="2667" kern="0" dirty="0" err="1">
                <a:solidFill>
                  <a:srgbClr val="ED7D31"/>
                </a:solidFill>
                <a:latin typeface="Arial"/>
                <a:cs typeface="Arial"/>
                <a:sym typeface="Arial"/>
              </a:rPr>
              <a:t>np.nan</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TMIN=lambda x: </a:t>
            </a:r>
            <a:r>
              <a:rPr lang="en-US" sz="2667" kern="0" dirty="0" err="1">
                <a:solidFill>
                  <a:srgbClr val="ED7D31"/>
                </a:solidFill>
                <a:latin typeface="Arial"/>
                <a:cs typeface="Arial"/>
                <a:sym typeface="Arial"/>
              </a:rPr>
              <a:t>x.TMIN.replace</a:t>
            </a:r>
            <a:r>
              <a:rPr lang="en-US" sz="2667" kern="0" dirty="0">
                <a:solidFill>
                  <a:srgbClr val="ED7D31"/>
                </a:solidFill>
                <a:latin typeface="Arial"/>
                <a:cs typeface="Arial"/>
                <a:sym typeface="Arial"/>
              </a:rPr>
              <a:t>(-40, </a:t>
            </a:r>
            <a:r>
              <a:rPr lang="en-US" sz="2667" kern="0" dirty="0" err="1">
                <a:solidFill>
                  <a:srgbClr val="ED7D31"/>
                </a:solidFill>
                <a:latin typeface="Arial"/>
                <a:cs typeface="Arial"/>
                <a:sym typeface="Arial"/>
              </a:rPr>
              <a:t>np.nan</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2242087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we don't have the 'nearest' option, like we did when we were reindexing, which would have been the best option; so, to illustrate how this works, let's use forward-filling:</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df_deduped.assign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TMAX=lambda x: </a:t>
            </a:r>
            <a:r>
              <a:rPr lang="en-US" sz="2667" kern="0" dirty="0" err="1">
                <a:solidFill>
                  <a:srgbClr val="ED7D31"/>
                </a:solidFill>
                <a:latin typeface="Arial"/>
                <a:cs typeface="Arial"/>
                <a:sym typeface="Arial"/>
              </a:rPr>
              <a:t>x.TMAX.fillna</a:t>
            </a:r>
            <a:r>
              <a:rPr lang="en-US" sz="2667" kern="0" dirty="0">
                <a:solidFill>
                  <a:srgbClr val="ED7D31"/>
                </a:solidFill>
                <a:latin typeface="Arial"/>
                <a:cs typeface="Arial"/>
                <a:sym typeface="Arial"/>
              </a:rPr>
              <a:t>(method='</a:t>
            </a:r>
            <a:r>
              <a:rPr lang="en-US" sz="2667" kern="0" dirty="0" err="1">
                <a:solidFill>
                  <a:srgbClr val="ED7D31"/>
                </a:solidFill>
                <a:latin typeface="Arial"/>
                <a:cs typeface="Arial"/>
                <a:sym typeface="Arial"/>
              </a:rPr>
              <a:t>ffill</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TMIN=lambda x: </a:t>
            </a:r>
            <a:r>
              <a:rPr lang="en-US" sz="2667" kern="0" dirty="0" err="1">
                <a:solidFill>
                  <a:srgbClr val="ED7D31"/>
                </a:solidFill>
                <a:latin typeface="Arial"/>
                <a:cs typeface="Arial"/>
                <a:sym typeface="Arial"/>
              </a:rPr>
              <a:t>x.TMIN.fillna</a:t>
            </a:r>
            <a:r>
              <a:rPr lang="en-US" sz="2667" kern="0" dirty="0">
                <a:solidFill>
                  <a:srgbClr val="ED7D31"/>
                </a:solidFill>
                <a:latin typeface="Arial"/>
                <a:cs typeface="Arial"/>
                <a:sym typeface="Arial"/>
              </a:rPr>
              <a:t>(method='</a:t>
            </a:r>
            <a:r>
              <a:rPr lang="en-US" sz="2667" kern="0" dirty="0" err="1">
                <a:solidFill>
                  <a:srgbClr val="ED7D31"/>
                </a:solidFill>
                <a:latin typeface="Arial"/>
                <a:cs typeface="Arial"/>
                <a:sym typeface="Arial"/>
              </a:rPr>
              <a:t>ffill</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).head()</a:t>
            </a:r>
          </a:p>
        </p:txBody>
      </p:sp>
    </p:spTree>
    <p:extLst>
      <p:ext uri="{BB962C8B-B14F-4D97-AF65-F5344CB8AC3E}">
        <p14:creationId xmlns:p14="http://schemas.microsoft.com/office/powerpoint/2010/main" val="3698697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Mitigating the issues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18926" y="1614539"/>
            <a:ext cx="10754148"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Take a look at the TMAX and TMIN columns on January 1st and 4th.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Both are </a:t>
            </a:r>
            <a:r>
              <a:rPr lang="en-US" sz="2667" kern="0" dirty="0" err="1">
                <a:solidFill>
                  <a:srgbClr val="000000"/>
                </a:solidFill>
                <a:latin typeface="Arial"/>
                <a:cs typeface="Arial"/>
                <a:sym typeface="Arial"/>
              </a:rPr>
              <a:t>NaN</a:t>
            </a:r>
            <a:r>
              <a:rPr lang="en-US" sz="2667" kern="0" dirty="0">
                <a:solidFill>
                  <a:srgbClr val="000000"/>
                </a:solidFill>
                <a:latin typeface="Arial"/>
                <a:cs typeface="Arial"/>
                <a:sym typeface="Arial"/>
              </a:rPr>
              <a:t> on the 1st because we don't have data before then to bring forward, but the 4th now has the same values as the 3rd:</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D4D6FE7D-F85F-4EA6-AFC2-7365C2CCBB05}"/>
              </a:ext>
            </a:extLst>
          </p:cNvPr>
          <p:cNvPicPr>
            <a:picLocks noChangeAspect="1"/>
          </p:cNvPicPr>
          <p:nvPr/>
        </p:nvPicPr>
        <p:blipFill>
          <a:blip r:embed="rId3"/>
          <a:stretch>
            <a:fillRect/>
          </a:stretch>
        </p:blipFill>
        <p:spPr>
          <a:xfrm>
            <a:off x="1782915" y="3074524"/>
            <a:ext cx="8626168" cy="3123944"/>
          </a:xfrm>
          <a:prstGeom prst="rect">
            <a:avLst/>
          </a:prstGeom>
        </p:spPr>
      </p:pic>
    </p:spTree>
    <p:extLst>
      <p:ext uri="{BB962C8B-B14F-4D97-AF65-F5344CB8AC3E}">
        <p14:creationId xmlns:p14="http://schemas.microsoft.com/office/powerpoint/2010/main" val="570765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12629</Words>
  <Application>Microsoft Office PowerPoint</Application>
  <PresentationFormat>Widescreen</PresentationFormat>
  <Paragraphs>762</Paragraphs>
  <Slides>112</Slides>
  <Notes>111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112</vt:i4>
      </vt:variant>
    </vt:vector>
  </HeadingPairs>
  <TitlesOfParts>
    <vt:vector size="123" baseType="lpstr">
      <vt:lpstr>Arial</vt:lpstr>
      <vt:lpstr>Calibri</vt:lpstr>
      <vt:lpstr>Calibri Light</vt:lpstr>
      <vt:lpstr>Gill Sans</vt:lpstr>
      <vt:lpstr>Gill Sans MT Condensed</vt:lpstr>
      <vt:lpstr>Palatino Linotype</vt:lpstr>
      <vt:lpstr>Poppins Bold</vt:lpstr>
      <vt:lpstr>Times New Roman</vt:lpstr>
      <vt:lpstr>walsheim</vt:lpstr>
      <vt:lpstr>Office Theme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Lee</dc:creator>
  <cp:lastModifiedBy>Ernesto Lee</cp:lastModifiedBy>
  <cp:revision>3</cp:revision>
  <dcterms:created xsi:type="dcterms:W3CDTF">2022-01-07T21:10:16Z</dcterms:created>
  <dcterms:modified xsi:type="dcterms:W3CDTF">2022-01-07T22:30:57Z</dcterms:modified>
</cp:coreProperties>
</file>